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256"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1022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400087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219880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C3E2A43-F50B-42AA-8532-6C62F416F62C}" type="datetimeFigureOut">
              <a:rPr lang="uk-UA" smtClean="0"/>
              <a:t>30.10.2011</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40EA322E-FB3E-496E-A5AA-984B89BF872A}" type="slidenum">
              <a:rPr lang="uk-UA" smtClean="0"/>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40EA322E-FB3E-496E-A5AA-984B89BF872A}"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C3E2A43-F50B-42AA-8532-6C62F416F62C}" type="datetimeFigureOut">
              <a:rPr lang="uk-UA" smtClean="0"/>
              <a:t>30.10.2011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C3E2A43-F50B-42AA-8532-6C62F416F62C}" type="datetimeFigureOut">
              <a:rPr lang="uk-UA" smtClean="0"/>
              <a:t>30.10.2011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3E2A43-F50B-42AA-8532-6C62F416F62C}" type="datetimeFigureOut">
              <a:rPr lang="uk-UA" smtClean="0"/>
              <a:t>30.10.2011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1765681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424166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8631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C3E2A43-F50B-42AA-8532-6C62F416F62C}" type="datetimeFigureOut">
              <a:rPr lang="uk-UA" smtClean="0"/>
              <a:t>30.10.2011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337005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C3E2A43-F50B-42AA-8532-6C62F416F62C}" type="datetimeFigureOut">
              <a:rPr lang="uk-UA" smtClean="0"/>
              <a:t>30.10.2011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304145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3E2A43-F50B-42AA-8532-6C62F416F62C}" type="datetimeFigureOut">
              <a:rPr lang="uk-UA" smtClean="0"/>
              <a:t>30.10.2011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312509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114627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3E2A43-F50B-42AA-8532-6C62F416F62C}" type="datetimeFigureOut">
              <a:rPr lang="uk-UA" smtClean="0"/>
              <a:t>30.10.2011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0EA322E-FB3E-496E-A5AA-984B89BF872A}" type="slidenum">
              <a:rPr lang="uk-UA" smtClean="0"/>
              <a:t>‹#›</a:t>
            </a:fld>
            <a:endParaRPr lang="uk-UA"/>
          </a:p>
        </p:txBody>
      </p:sp>
    </p:spTree>
    <p:extLst>
      <p:ext uri="{BB962C8B-B14F-4D97-AF65-F5344CB8AC3E}">
        <p14:creationId xmlns:p14="http://schemas.microsoft.com/office/powerpoint/2010/main" val="286911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E2A43-F50B-42AA-8532-6C62F416F62C}" type="datetimeFigureOut">
              <a:rPr lang="uk-UA" smtClean="0"/>
              <a:t>30.10.2011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A322E-FB3E-496E-A5AA-984B89BF872A}" type="slidenum">
              <a:rPr lang="uk-UA" smtClean="0"/>
              <a:t>‹#›</a:t>
            </a:fld>
            <a:endParaRPr lang="uk-UA"/>
          </a:p>
        </p:txBody>
      </p:sp>
    </p:spTree>
    <p:extLst>
      <p:ext uri="{BB962C8B-B14F-4D97-AF65-F5344CB8AC3E}">
        <p14:creationId xmlns:p14="http://schemas.microsoft.com/office/powerpoint/2010/main" val="2479433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C3E2A43-F50B-42AA-8532-6C62F416F62C}" type="datetimeFigureOut">
              <a:rPr lang="uk-UA" smtClean="0"/>
              <a:t>30.10.2011</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EA322E-FB3E-496E-A5AA-984B89BF872A}"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dobrochan.ru/src/jpg/1004/tragedy.jpg&amp;imgrefurl=http://dobrochan.ru/b/res/346480.xhtml&amp;usg=__h_Ie5AqZe-JQfXU7xfCAANkUYgY=&amp;h=600&amp;w=400&amp;sz=67&amp;hl=uk&amp;start=9&amp;zoom=1&amp;tbnid=sdfdefSZ6iVzEM:&amp;tbnh=135&amp;tbnw=90&amp;ei=oWetTsn1EsjHtAb9hIDdDw&amp;prev=/search%3Fq%3D%25D1%2582%25D1%2580%25D0%25B0%25D0%25B3%25D0%25B5%25D0%25B4%25D1%2596%25D1%258F%26um%3D1%26hl%3Duk%26sa%3DN%26biw%3D1024%26bih%3D673%26tbm%3Disch&amp;um=1&amp;itbs=1"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3">
                <a:lumMod val="75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68761"/>
            <a:ext cx="9144000" cy="3024336"/>
          </a:xfrm>
        </p:spPr>
        <p:txBody>
          <a:bodyPr>
            <a:normAutofit/>
          </a:bodyPr>
          <a:lstStyle/>
          <a:p>
            <a:r>
              <a:rPr lang="uk-UA" sz="8000" b="1" i="1" dirty="0" smtClean="0">
                <a:solidFill>
                  <a:schemeClr val="accent1">
                    <a:lumMod val="50000"/>
                  </a:schemeClr>
                </a:solidFill>
                <a:latin typeface="Monotype Corsiva" pitchFamily="66" charset="0"/>
              </a:rPr>
              <a:t>ЕЛЛІНСЬКИЙ</a:t>
            </a:r>
            <a:r>
              <a:rPr lang="uk-UA" sz="8000" b="1" i="1" dirty="0" smtClean="0">
                <a:solidFill>
                  <a:schemeClr val="accent1">
                    <a:lumMod val="50000"/>
                  </a:schemeClr>
                </a:solidFill>
                <a:latin typeface="Monotype Corsiva" pitchFamily="66" charset="0"/>
              </a:rPr>
              <a:t/>
            </a:r>
            <a:br>
              <a:rPr lang="uk-UA" sz="8000" b="1" i="1" dirty="0" smtClean="0">
                <a:solidFill>
                  <a:schemeClr val="accent1">
                    <a:lumMod val="50000"/>
                  </a:schemeClr>
                </a:solidFill>
                <a:latin typeface="Monotype Corsiva" pitchFamily="66" charset="0"/>
              </a:rPr>
            </a:br>
            <a:r>
              <a:rPr lang="uk-UA" sz="8000" b="1" i="1" dirty="0" smtClean="0">
                <a:solidFill>
                  <a:schemeClr val="accent1">
                    <a:lumMod val="50000"/>
                  </a:schemeClr>
                </a:solidFill>
                <a:latin typeface="Monotype Corsiva" pitchFamily="66" charset="0"/>
              </a:rPr>
              <a:t>театр</a:t>
            </a:r>
            <a:endParaRPr lang="uk-UA" sz="8000" b="1" i="1" dirty="0">
              <a:solidFill>
                <a:schemeClr val="accent1">
                  <a:lumMod val="50000"/>
                </a:schemeClr>
              </a:solidFill>
              <a:latin typeface="Monotype Corsiva" pitchFamily="66" charset="0"/>
            </a:endParaRPr>
          </a:p>
        </p:txBody>
      </p:sp>
    </p:spTree>
    <p:extLst>
      <p:ext uri="{BB962C8B-B14F-4D97-AF65-F5344CB8AC3E}">
        <p14:creationId xmlns:p14="http://schemas.microsoft.com/office/powerpoint/2010/main" val="25810923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6851104" cy="908720"/>
          </a:xfrm>
        </p:spPr>
        <p:txBody>
          <a:bodyPr>
            <a:normAutofit fontScale="90000"/>
          </a:bodyPr>
          <a:lstStyle/>
          <a:p>
            <a:pPr algn="ctr"/>
            <a:r>
              <a:rPr lang="uk-UA" sz="5400" dirty="0" smtClean="0"/>
              <a:t>Аристофан</a:t>
            </a:r>
            <a:endParaRPr lang="uk-UA" sz="5400" dirty="0"/>
          </a:p>
        </p:txBody>
      </p:sp>
      <p:sp>
        <p:nvSpPr>
          <p:cNvPr id="4" name="Текст 3"/>
          <p:cNvSpPr>
            <a:spLocks noGrp="1"/>
          </p:cNvSpPr>
          <p:nvPr>
            <p:ph type="body" sz="half" idx="2"/>
          </p:nvPr>
        </p:nvSpPr>
        <p:spPr>
          <a:xfrm>
            <a:off x="0" y="1124744"/>
            <a:ext cx="5220072" cy="5400600"/>
          </a:xfrm>
        </p:spPr>
        <p:txBody>
          <a:bodyPr>
            <a:normAutofit fontScale="85000" lnSpcReduction="20000"/>
          </a:bodyPr>
          <a:lstStyle/>
          <a:p>
            <a:r>
              <a:rPr lang="uk-UA" dirty="0"/>
              <a:t>Обставини життя майже невідомі. Дати його народження і смерті встановлюються за вказівками, що містяться в його творах, а також за іншими джерелами. Аристофан народився, ймовірно, в Афінах, в епоху розквіту афінської демократії і був сучасником тривалої Пелопоннеської війни зі спартанцями (431 до н. е. — 404 до н. е.), коли в Афінах відбувалася запекла політична боротьба.</a:t>
            </a:r>
          </a:p>
          <a:p>
            <a:r>
              <a:rPr lang="uk-UA" dirty="0"/>
              <a:t> </a:t>
            </a:r>
          </a:p>
          <a:p>
            <a:r>
              <a:rPr lang="uk-UA" dirty="0"/>
              <a:t>Він був сином </a:t>
            </a:r>
            <a:r>
              <a:rPr lang="uk-UA" dirty="0" err="1"/>
              <a:t>Філіппа</a:t>
            </a:r>
            <a:r>
              <a:rPr lang="uk-UA" dirty="0"/>
              <a:t> з </a:t>
            </a:r>
            <a:r>
              <a:rPr lang="uk-UA" dirty="0" err="1"/>
              <a:t>філи</a:t>
            </a:r>
            <a:r>
              <a:rPr lang="uk-UA" dirty="0"/>
              <a:t> </a:t>
            </a:r>
            <a:r>
              <a:rPr lang="uk-UA" dirty="0" err="1"/>
              <a:t>Пандіони</a:t>
            </a:r>
            <a:r>
              <a:rPr lang="uk-UA" dirty="0"/>
              <a:t>, з </a:t>
            </a:r>
            <a:r>
              <a:rPr lang="uk-UA" dirty="0" err="1"/>
              <a:t>дема</a:t>
            </a:r>
            <a:r>
              <a:rPr lang="uk-UA" dirty="0"/>
              <a:t> (округи) </a:t>
            </a:r>
            <a:r>
              <a:rPr lang="uk-UA" dirty="0" err="1"/>
              <a:t>Кідатенайон</a:t>
            </a:r>
            <a:r>
              <a:rPr lang="uk-UA" dirty="0"/>
              <a:t> (або </a:t>
            </a:r>
            <a:r>
              <a:rPr lang="uk-UA" dirty="0" err="1"/>
              <a:t>Кідафін</a:t>
            </a:r>
            <a:r>
              <a:rPr lang="uk-UA" dirty="0"/>
              <a:t>), південніше Акрополя. Батько Аристофана мав невелику земельну ділянку на сусідньому з Аттикою острові </a:t>
            </a:r>
            <a:r>
              <a:rPr lang="uk-UA" dirty="0" err="1"/>
              <a:t>Егіні</a:t>
            </a:r>
            <a:r>
              <a:rPr lang="uk-UA" dirty="0"/>
              <a:t>, тоді колонії Афін У пізньому джерелі його матір'ю названа </a:t>
            </a:r>
            <a:r>
              <a:rPr lang="uk-UA" dirty="0" err="1"/>
              <a:t>Зенодора</a:t>
            </a:r>
            <a:r>
              <a:rPr lang="uk-UA" dirty="0"/>
              <a:t>. Мав щонайменше двох синів, </a:t>
            </a:r>
            <a:r>
              <a:rPr lang="uk-UA" dirty="0" err="1"/>
              <a:t>Філіппа</a:t>
            </a:r>
            <a:r>
              <a:rPr lang="uk-UA" dirty="0"/>
              <a:t> й Арара, обидва стали комічними поетами. Іноді згадується ще один син, </a:t>
            </a:r>
            <a:r>
              <a:rPr lang="uk-UA" dirty="0" err="1"/>
              <a:t>Нікострат</a:t>
            </a:r>
            <a:r>
              <a:rPr lang="uk-UA" dirty="0"/>
              <a:t> або </a:t>
            </a:r>
            <a:r>
              <a:rPr lang="uk-UA" dirty="0" err="1"/>
              <a:t>Філетр</a:t>
            </a:r>
            <a:r>
              <a:rPr lang="uk-UA" dirty="0"/>
              <a:t>, також комедіограф, однак ми не знаємо, яке ім'я правильне, і часто припускають, що Аристофан мав четверо синів.</a:t>
            </a:r>
          </a:p>
          <a:p>
            <a:r>
              <a:rPr lang="uk-UA" dirty="0"/>
              <a:t> </a:t>
            </a:r>
          </a:p>
          <a:p>
            <a:r>
              <a:rPr lang="uk-UA" dirty="0"/>
              <a:t>В античності заперечували афінське походження </a:t>
            </a:r>
            <a:r>
              <a:rPr lang="uk-UA" dirty="0" err="1"/>
              <a:t>Арістофана</a:t>
            </a:r>
            <a:r>
              <a:rPr lang="uk-UA" dirty="0"/>
              <a:t>. Деякі автори стверджували, що він народився в маєтку батька на острові </a:t>
            </a:r>
            <a:r>
              <a:rPr lang="uk-UA" dirty="0" err="1"/>
              <a:t>Егіні</a:t>
            </a:r>
            <a:r>
              <a:rPr lang="uk-UA" dirty="0"/>
              <a:t> або на Родосі, або навіть у Єгипті. Втім збережені написи свідчать про те, що Аристофан був повноправним громадянином Афін. Всі звинувачення в чужоземному походженні варто вважати або жартом, або зловмисним наклепом, що походив, цілком ймовірно, від політика </a:t>
            </a:r>
            <a:r>
              <a:rPr lang="uk-UA" dirty="0" err="1"/>
              <a:t>Клеона</a:t>
            </a:r>
            <a:r>
              <a:rPr lang="uk-UA" dirty="0"/>
              <a:t>, головного ворога Аристофана. Хоч би де Аристофан народився, значну частину свого життя провів в Афінах: він чудово знав і щоденну політичну ситуацію, і всі міські чутки про відомих суспільних діячів, і правила судової процедури, і побут своїх співгромадян. Аристофан не був аристократом, але у молодості був діяльним членом аристократичних клубів (так званих, </a:t>
            </a:r>
            <a:r>
              <a:rPr lang="uk-UA" dirty="0" err="1"/>
              <a:t>гетерій</a:t>
            </a:r>
            <a:r>
              <a:rPr lang="uk-UA" dirty="0"/>
              <a:t>), що готували олігархічний переворот, і отже співчував ідеології земельної аристократії. Творчість Аристофана припала на часи, коли афінська демократія переживала глибоку кризу і в Афінах загострилася соціально-політична боротьба. Аристофан брав найактивнішу участь у цій боротьбі. Він сміливо й уїдливо висміював правлячі кола афінської держави, їхню внутрішню й агресивну зовнішню політику, що призвела до згубної Пелопоннеської війни. Війну Аристофан вважав найбільшим соціальним лихом. Тема війни й миру посідає в його творах центральне місце.</a:t>
            </a:r>
          </a:p>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24744"/>
            <a:ext cx="2808312" cy="450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72550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ВИДАТНІ РИМСЬКІ МИТЦІ</a:t>
            </a:r>
            <a:endParaRPr lang="uk-UA" dirty="0"/>
          </a:p>
        </p:txBody>
      </p:sp>
    </p:spTree>
    <p:extLst>
      <p:ext uri="{BB962C8B-B14F-4D97-AF65-F5344CB8AC3E}">
        <p14:creationId xmlns:p14="http://schemas.microsoft.com/office/powerpoint/2010/main" val="3632091462"/>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3408"/>
            <a:ext cx="8229600" cy="1080120"/>
          </a:xfrm>
        </p:spPr>
        <p:txBody>
          <a:bodyPr>
            <a:normAutofit/>
          </a:bodyPr>
          <a:lstStyle/>
          <a:p>
            <a:r>
              <a:rPr lang="uk-UA" dirty="0" smtClean="0">
                <a:solidFill>
                  <a:srgbClr val="C00000"/>
                </a:solidFill>
              </a:rPr>
              <a:t>ПУБЛІЙ ВЕРГІЛІЙ МАРОН</a:t>
            </a:r>
            <a:endParaRPr lang="uk-UA" dirty="0">
              <a:solidFill>
                <a:srgbClr val="C00000"/>
              </a:solidFill>
            </a:endParaRPr>
          </a:p>
        </p:txBody>
      </p:sp>
      <p:sp>
        <p:nvSpPr>
          <p:cNvPr id="3" name="Объект 2"/>
          <p:cNvSpPr>
            <a:spLocks noGrp="1"/>
          </p:cNvSpPr>
          <p:nvPr>
            <p:ph idx="1"/>
          </p:nvPr>
        </p:nvSpPr>
        <p:spPr>
          <a:xfrm>
            <a:off x="2555776" y="620688"/>
            <a:ext cx="6203032" cy="7344816"/>
          </a:xfrm>
        </p:spPr>
        <p:txBody>
          <a:bodyPr>
            <a:normAutofit fontScale="25000" lnSpcReduction="20000"/>
          </a:bodyPr>
          <a:lstStyle/>
          <a:p>
            <a:pPr marL="0" indent="0">
              <a:buNone/>
            </a:pPr>
            <a:r>
              <a:rPr lang="uk-UA" dirty="0"/>
              <a:t>Відомостей про Вергілія небагато, а ті, що є, дійшли до нас у вигляді розрізнених цитат пізніших римських авторів та в складі семи коротких начерків життєписів знаменитих людей з-під пера </a:t>
            </a:r>
            <a:r>
              <a:rPr lang="uk-UA" dirty="0" err="1"/>
              <a:t>Светонія</a:t>
            </a:r>
            <a:r>
              <a:rPr lang="uk-UA" dirty="0"/>
              <a:t>, яких, з черги, часто приписують </a:t>
            </a:r>
            <a:r>
              <a:rPr lang="uk-UA" dirty="0" err="1"/>
              <a:t>Елію</a:t>
            </a:r>
            <a:r>
              <a:rPr lang="uk-UA" dirty="0"/>
              <a:t> Донату тому, що текст зберігся в його рукописі. Деякі незалежні біографічні відомості містяться в «Життєписі» Бернського рукопису. Також імовірно, що усі біографії мають за джерело записки сучасників Вергілія.</a:t>
            </a:r>
          </a:p>
          <a:p>
            <a:pPr marL="0" indent="0">
              <a:buNone/>
            </a:pPr>
            <a:r>
              <a:rPr lang="uk-UA" dirty="0"/>
              <a:t> </a:t>
            </a:r>
          </a:p>
          <a:p>
            <a:pPr marL="0" indent="0">
              <a:buNone/>
            </a:pPr>
            <a:r>
              <a:rPr lang="uk-UA" dirty="0"/>
              <a:t>Серед імен Вергілія, </a:t>
            </a:r>
            <a:r>
              <a:rPr lang="uk-UA" dirty="0" err="1"/>
              <a:t>Публій</a:t>
            </a:r>
            <a:r>
              <a:rPr lang="uk-UA" dirty="0"/>
              <a:t> цілком звичайне для римлянина, інші два, очевидно, мають етруське походження, хоч ім'я Вергілій носили багато хто з </a:t>
            </a:r>
            <a:r>
              <a:rPr lang="uk-UA" dirty="0" err="1"/>
              <a:t>латинів</a:t>
            </a:r>
            <a:r>
              <a:rPr lang="uk-UA" dirty="0"/>
              <a:t>. Батько поета був, імовірно, </a:t>
            </a:r>
            <a:r>
              <a:rPr lang="uk-UA" dirty="0" err="1"/>
              <a:t>латином</a:t>
            </a:r>
            <a:r>
              <a:rPr lang="uk-UA" dirty="0"/>
              <a:t>, чий рід декількома поколіннями раніше осів у північній Італії, яка називалася тоді </a:t>
            </a:r>
            <a:r>
              <a:rPr lang="uk-UA" dirty="0" err="1"/>
              <a:t>Цізальпійською</a:t>
            </a:r>
            <a:r>
              <a:rPr lang="uk-UA" dirty="0"/>
              <a:t> Галлією. Про його життя ми майже нічого не знаємо: повідомляється лише, що був він або гончарем, або навіть посильним — та що оженився на дочці свого хазяїна, а потім промишляв розведенням бджіл і продажем лісу. Ім'я матері Вергілія, Магія </a:t>
            </a:r>
            <a:r>
              <a:rPr lang="uk-UA" dirty="0" err="1"/>
              <a:t>Полла</a:t>
            </a:r>
            <a:r>
              <a:rPr lang="uk-UA" dirty="0"/>
              <a:t>, також звучить на етруський штиб; у Вергілія ще були щонайменш два брати, проте до його повноліття батьки, певно, вже померли.</a:t>
            </a:r>
          </a:p>
          <a:p>
            <a:pPr marL="0" indent="0">
              <a:buNone/>
            </a:pPr>
            <a:r>
              <a:rPr lang="uk-UA" dirty="0"/>
              <a:t> </a:t>
            </a:r>
          </a:p>
          <a:p>
            <a:pPr marL="0" indent="0">
              <a:buNone/>
            </a:pPr>
            <a:r>
              <a:rPr lang="uk-UA" dirty="0"/>
              <a:t>Вергілій народився 15 жовтня 70 до н. е. біля </a:t>
            </a:r>
            <a:r>
              <a:rPr lang="uk-UA" dirty="0" err="1"/>
              <a:t>Мантуї</a:t>
            </a:r>
            <a:r>
              <a:rPr lang="uk-UA" dirty="0"/>
              <a:t>, у селищі Анди (часто його ототожнюють з сучасним </a:t>
            </a:r>
            <a:r>
              <a:rPr lang="uk-UA" dirty="0" err="1"/>
              <a:t>П'єтоле</a:t>
            </a:r>
            <a:r>
              <a:rPr lang="uk-UA" dirty="0"/>
              <a:t>). За переказом </a:t>
            </a:r>
            <a:r>
              <a:rPr lang="uk-UA" dirty="0" err="1"/>
              <a:t>Светонія</a:t>
            </a:r>
            <a:r>
              <a:rPr lang="uk-UA" dirty="0"/>
              <a:t>, його матері під час вагітності наснилося, начебто вона народила лаврову гілку, що, торкнувшись землі, відразу пустила корені й виросла у зріле дерево з безліччю різних плодів і квітів. Вергілій отримав гарну освіту: до 15-літнього віку в </a:t>
            </a:r>
            <a:r>
              <a:rPr lang="uk-UA" dirty="0" err="1"/>
              <a:t>Кремоні</a:t>
            </a:r>
            <a:r>
              <a:rPr lang="uk-UA" dirty="0"/>
              <a:t>, а потім у </a:t>
            </a:r>
            <a:r>
              <a:rPr lang="uk-UA" dirty="0" err="1"/>
              <a:t>Медіолані</a:t>
            </a:r>
            <a:r>
              <a:rPr lang="uk-UA" dirty="0"/>
              <a:t> (сучасний Мілан). Коли було йому років із 19 (</a:t>
            </a:r>
            <a:r>
              <a:rPr lang="uk-UA" dirty="0" err="1"/>
              <a:t>бл</a:t>
            </a:r>
            <a:r>
              <a:rPr lang="uk-UA" dirty="0"/>
              <a:t>. 51 до н. е.) Вергілій приїхав до Риму навчатися риторики — у ті часи обов'язкової частини вищої освіти, необхідної для політичної кар'єри. Пробувши в Римі близько року, він приєднався до заснованого </a:t>
            </a:r>
            <a:r>
              <a:rPr lang="uk-UA" dirty="0" err="1"/>
              <a:t>Філодемом</a:t>
            </a:r>
            <a:r>
              <a:rPr lang="uk-UA" dirty="0"/>
              <a:t> в Неаполі гуртка </a:t>
            </a:r>
            <a:r>
              <a:rPr lang="uk-UA" dirty="0" smtClean="0"/>
              <a:t>епікурейців</a:t>
            </a:r>
            <a:r>
              <a:rPr lang="uk-UA" dirty="0"/>
              <a:t>, який очолював </a:t>
            </a:r>
            <a:r>
              <a:rPr lang="uk-UA" dirty="0" err="1"/>
              <a:t>Сірон</a:t>
            </a:r>
            <a:r>
              <a:rPr lang="uk-UA" dirty="0"/>
              <a:t>. І хоч Вергілій готувався до кар'єри адвоката, природна сором'язливість визначила його життя як поета.</a:t>
            </a:r>
          </a:p>
          <a:p>
            <a:pPr marL="0" indent="0">
              <a:buNone/>
            </a:pPr>
            <a:r>
              <a:rPr lang="uk-UA" dirty="0"/>
              <a:t> </a:t>
            </a:r>
          </a:p>
          <a:p>
            <a:pPr marL="0" indent="0">
              <a:buNone/>
            </a:pPr>
            <a:r>
              <a:rPr lang="uk-UA" dirty="0" err="1"/>
              <a:t>Светоній</a:t>
            </a:r>
            <a:r>
              <a:rPr lang="uk-UA" dirty="0"/>
              <a:t> пише, що Вергілій був високого зросту, міцної статури, на обличчя смаглявий, скидався на селянина, але не відрізнявся міцним здоров'ям: особливо страждав він животом, горлом, головним болем і часто спускав собі кров. Помірний у їжі й вині, він полюбляв хлопчиків, — і особливо любив </a:t>
            </a:r>
            <a:r>
              <a:rPr lang="uk-UA" dirty="0" err="1"/>
              <a:t>Цебета</a:t>
            </a:r>
            <a:r>
              <a:rPr lang="uk-UA" dirty="0"/>
              <a:t> та Олександра, якого йому подарував </a:t>
            </a:r>
            <a:r>
              <a:rPr lang="uk-UA" dirty="0" err="1"/>
              <a:t>Азіній</a:t>
            </a:r>
            <a:r>
              <a:rPr lang="uk-UA" dirty="0"/>
              <a:t> </a:t>
            </a:r>
            <a:r>
              <a:rPr lang="uk-UA" dirty="0" err="1"/>
              <a:t>Полліон</a:t>
            </a:r>
            <a:r>
              <a:rPr lang="uk-UA" dirty="0"/>
              <a:t> і який у другій еклозі «Буколік» названий </a:t>
            </a:r>
            <a:r>
              <a:rPr lang="uk-UA" dirty="0" err="1"/>
              <a:t>Алексідом</a:t>
            </a:r>
            <a:r>
              <a:rPr lang="uk-UA" dirty="0"/>
              <a:t>. Ходили чутки, що жінка на ім'я </a:t>
            </a:r>
            <a:r>
              <a:rPr lang="uk-UA" dirty="0" err="1"/>
              <a:t>Плотія</a:t>
            </a:r>
            <a:r>
              <a:rPr lang="uk-UA" dirty="0"/>
              <a:t> </a:t>
            </a:r>
            <a:r>
              <a:rPr lang="uk-UA" dirty="0" err="1"/>
              <a:t>Гієрія</a:t>
            </a:r>
            <a:r>
              <a:rPr lang="uk-UA" dirty="0"/>
              <a:t> пропонувала Вергілієві співжиття з нею, але той рішуче відмовився. В іншому він був все життя настільки чистий і у висловлюваннях, і в думках, що в Неаполі його зазвичай називали Парфеній</a:t>
            </a:r>
          </a:p>
          <a:p>
            <a:pPr marL="0" indent="0">
              <a:buNone/>
            </a:pPr>
            <a:r>
              <a:rPr lang="uk-UA" dirty="0"/>
              <a:t> (з </a:t>
            </a:r>
            <a:r>
              <a:rPr lang="uk-UA" dirty="0" err="1"/>
              <a:t>грец</a:t>
            </a:r>
            <a:r>
              <a:rPr lang="uk-UA" dirty="0"/>
              <a:t>. дівчина, з натяком на цнотливість), а коли він показувався на вулиці, приїхавши зрідка до Риму, і люди починали ходити за ним по п'ятах і показувати на нього, — він укривався від них у найближчому будинку.</a:t>
            </a:r>
          </a:p>
          <a:p>
            <a:pPr marL="0" indent="0">
              <a:buNone/>
            </a:pPr>
            <a:r>
              <a:rPr lang="uk-UA" dirty="0"/>
              <a:t> </a:t>
            </a:r>
          </a:p>
          <a:p>
            <a:pPr marL="0" indent="0">
              <a:buNone/>
            </a:pPr>
            <a:r>
              <a:rPr lang="uk-UA" dirty="0"/>
              <a:t>У політичному житті Вергілій участі не брав, та завдяки щедротам друзів, його статок досяг десяти млн. сестерціїв, і він мав будинок на </a:t>
            </a:r>
            <a:r>
              <a:rPr lang="uk-UA" dirty="0" err="1"/>
              <a:t>Есквіліні</a:t>
            </a:r>
            <a:r>
              <a:rPr lang="uk-UA" dirty="0"/>
              <a:t> поруч із оселею Мецената. Близько 41 до н. е., після вбивства Цезаря, маєток було віднято для передачі ветеранам нового владики Рима, Октавіана </a:t>
            </a:r>
            <a:r>
              <a:rPr lang="uk-UA" dirty="0" err="1"/>
              <a:t>Авґуста</a:t>
            </a:r>
            <a:r>
              <a:rPr lang="uk-UA" dirty="0"/>
              <a:t>. Поет поспішив до Риму і за допомогою своїх друзів домігся повернення власності.</a:t>
            </a:r>
          </a:p>
          <a:p>
            <a:pPr marL="0" indent="0">
              <a:buNone/>
            </a:pPr>
            <a:r>
              <a:rPr lang="uk-UA" dirty="0"/>
              <a:t> </a:t>
            </a:r>
          </a:p>
          <a:p>
            <a:pPr marL="0" indent="0">
              <a:buNone/>
            </a:pPr>
            <a:r>
              <a:rPr lang="uk-UA" dirty="0"/>
              <a:t>У Неаполі чи поблизу нього, Вергілій прожив майже все своє життя. Лише зрідка відвідував він Рим, бував на Сицилії й у </a:t>
            </a:r>
            <a:r>
              <a:rPr lang="uk-UA" dirty="0" err="1"/>
              <a:t>Таренті</a:t>
            </a:r>
            <a:r>
              <a:rPr lang="uk-UA" dirty="0"/>
              <a:t>, та один раз відвідав Грецію.</a:t>
            </a:r>
          </a:p>
          <a:p>
            <a:pPr marL="0" indent="0">
              <a:buNone/>
            </a:pPr>
            <a:r>
              <a:rPr lang="uk-UA" dirty="0"/>
              <a:t> </a:t>
            </a:r>
          </a:p>
          <a:p>
            <a:pPr marL="0" indent="0">
              <a:buNone/>
            </a:pPr>
            <a:r>
              <a:rPr lang="uk-UA" dirty="0"/>
              <a:t>На п'ятдесят другому році життя (19 до н. е.) Вергілій пустився у велику подорож Грецією, щоб наступні три роки займатися відшліфовкою своєї поеми «Енеїда». Прибувши до Афін, Вергілій зустрівся тут з Октавіаном </a:t>
            </a:r>
            <a:r>
              <a:rPr lang="uk-UA" dirty="0" err="1"/>
              <a:t>Авґустом</a:t>
            </a:r>
            <a:r>
              <a:rPr lang="uk-UA" dirty="0"/>
              <a:t>, після чого вирішив відмовитися від поїздки і повернутися з ним до Італії. При огляді </a:t>
            </a:r>
            <a:r>
              <a:rPr lang="uk-UA" dirty="0" err="1"/>
              <a:t>Мегар</a:t>
            </a:r>
            <a:r>
              <a:rPr lang="uk-UA" dirty="0"/>
              <a:t> він серйозно занедужав, на кораблі хвороба ще посилилася, і незабаром після прибуття в </a:t>
            </a:r>
            <a:r>
              <a:rPr lang="uk-UA" dirty="0" err="1"/>
              <a:t>Брундизій</a:t>
            </a:r>
            <a:r>
              <a:rPr lang="uk-UA" dirty="0"/>
              <a:t> Вергілій помер 20 вересня 19 до н. е.</a:t>
            </a:r>
          </a:p>
          <a:p>
            <a:pPr marL="0" indent="0">
              <a:buNone/>
            </a:pPr>
            <a:r>
              <a:rPr lang="uk-UA" dirty="0"/>
              <a:t> </a:t>
            </a:r>
          </a:p>
          <a:p>
            <a:pPr marL="0" indent="0">
              <a:buNone/>
            </a:pPr>
            <a:r>
              <a:rPr lang="uk-UA" dirty="0"/>
              <a:t>Прах його перенесли до Неаполя і поховали біля другого каменя на </a:t>
            </a:r>
            <a:r>
              <a:rPr lang="uk-UA" dirty="0" err="1"/>
              <a:t>Путеоланському</a:t>
            </a:r>
            <a:r>
              <a:rPr lang="uk-UA" dirty="0"/>
              <a:t> шляху; для своєї гробниці він склав такий двовірш:</a:t>
            </a:r>
          </a:p>
          <a:p>
            <a:pPr marL="0" indent="0">
              <a:buNone/>
            </a:pPr>
            <a:r>
              <a:rPr lang="uk-UA" dirty="0"/>
              <a:t> У </a:t>
            </a:r>
            <a:r>
              <a:rPr lang="uk-UA" dirty="0" err="1"/>
              <a:t>Мантуї</a:t>
            </a:r>
            <a:r>
              <a:rPr lang="uk-UA" dirty="0"/>
              <a:t> був народжений, помер у </a:t>
            </a:r>
            <a:r>
              <a:rPr lang="uk-UA" dirty="0" err="1"/>
              <a:t>калабрів</a:t>
            </a:r>
            <a:r>
              <a:rPr lang="uk-UA" dirty="0"/>
              <a:t>, спочиваю У </a:t>
            </a:r>
            <a:r>
              <a:rPr lang="uk-UA" dirty="0" err="1"/>
              <a:t>Парфенопеї</a:t>
            </a:r>
            <a:r>
              <a:rPr lang="uk-UA" dirty="0"/>
              <a:t> — оспівував пасовиська, села, вождів. </a:t>
            </a:r>
          </a:p>
          <a:p>
            <a:pPr marL="0" indent="0">
              <a:buNone/>
            </a:pPr>
            <a:r>
              <a:rPr lang="uk-UA" dirty="0"/>
              <a:t>Де пасовища — натяк на твір «Буколіки», села — на «Георгіки», вождів — на «Енеїду».</a:t>
            </a:r>
          </a:p>
          <a:p>
            <a:pPr marL="0" indent="0">
              <a:buNone/>
            </a:pPr>
            <a:r>
              <a:rPr lang="uk-UA" dirty="0"/>
              <a:t> </a:t>
            </a:r>
          </a:p>
          <a:p>
            <a:pPr marL="0" indent="0">
              <a:buNone/>
            </a:pPr>
            <a:r>
              <a:rPr lang="uk-UA" dirty="0"/>
              <a:t>Половину майна він заповів Валерію </a:t>
            </a:r>
            <a:r>
              <a:rPr lang="uk-UA" dirty="0" err="1"/>
              <a:t>Прокулу</a:t>
            </a:r>
            <a:r>
              <a:rPr lang="uk-UA" dirty="0"/>
              <a:t>, своєму зведеному брату, чверть — Октавіану </a:t>
            </a:r>
            <a:r>
              <a:rPr lang="uk-UA" dirty="0" err="1"/>
              <a:t>Авґусту</a:t>
            </a:r>
            <a:r>
              <a:rPr lang="uk-UA" dirty="0"/>
              <a:t>, дванадцяту частину — Меценату, інше — </a:t>
            </a:r>
            <a:r>
              <a:rPr lang="uk-UA" dirty="0" err="1"/>
              <a:t>Луцію</a:t>
            </a:r>
            <a:r>
              <a:rPr lang="uk-UA" dirty="0"/>
              <a:t> </a:t>
            </a:r>
            <a:r>
              <a:rPr lang="uk-UA" dirty="0" err="1"/>
              <a:t>Варію</a:t>
            </a:r>
            <a:r>
              <a:rPr lang="uk-UA" dirty="0"/>
              <a:t> та </a:t>
            </a:r>
            <a:r>
              <a:rPr lang="uk-UA" dirty="0" err="1"/>
              <a:t>Плотію</a:t>
            </a:r>
            <a:r>
              <a:rPr lang="uk-UA" dirty="0"/>
              <a:t> </a:t>
            </a:r>
            <a:r>
              <a:rPr lang="uk-UA" dirty="0" err="1"/>
              <a:t>Тукку</a:t>
            </a:r>
            <a:r>
              <a:rPr lang="uk-UA" dirty="0"/>
              <a:t>. За </a:t>
            </a:r>
            <a:r>
              <a:rPr lang="uk-UA" dirty="0" err="1"/>
              <a:t>Светонієм</a:t>
            </a:r>
            <a:r>
              <a:rPr lang="uk-UA" dirty="0"/>
              <a:t>, ще до від'їзду з Італії Вергілій домовлявся з </a:t>
            </a:r>
            <a:r>
              <a:rPr lang="uk-UA" dirty="0" err="1"/>
              <a:t>Варієм</a:t>
            </a:r>
            <a:r>
              <a:rPr lang="uk-UA" dirty="0"/>
              <a:t>, що якщо з ним що-небудь трапиться, той спалить незавершену «Енеїду»; але </a:t>
            </a:r>
            <a:r>
              <a:rPr lang="uk-UA" dirty="0" err="1"/>
              <a:t>Варій</a:t>
            </a:r>
            <a:r>
              <a:rPr lang="uk-UA" dirty="0"/>
              <a:t> відмовився. Вже перебуваючи при смерті, Вергілій наполегливо вимагав свою книжкову скриньку, щоб самому її спалити; але коли ніхто йому не приніс, він більше не зробив ніяких особливих розпоряджень щодо цього і доручив свої твори </a:t>
            </a:r>
            <a:r>
              <a:rPr lang="uk-UA" dirty="0" err="1"/>
              <a:t>Варію</a:t>
            </a:r>
            <a:r>
              <a:rPr lang="uk-UA" dirty="0"/>
              <a:t> і </a:t>
            </a:r>
            <a:r>
              <a:rPr lang="uk-UA" dirty="0" err="1"/>
              <a:t>Тукку</a:t>
            </a:r>
            <a:r>
              <a:rPr lang="uk-UA" dirty="0"/>
              <a:t> з умовою, щоб вони не видавали нічого, що не видано ним самим. Але, на щастя, за наказом Октавіана </a:t>
            </a:r>
            <a:r>
              <a:rPr lang="uk-UA" dirty="0" err="1"/>
              <a:t>Авґуста</a:t>
            </a:r>
            <a:r>
              <a:rPr lang="uk-UA" dirty="0"/>
              <a:t> «Енеїду» видано з незначними виправленнями.</a:t>
            </a:r>
          </a:p>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1455"/>
            <a:ext cx="2627784" cy="456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176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6419056" cy="347638"/>
          </a:xfrm>
        </p:spPr>
        <p:txBody>
          <a:bodyPr>
            <a:noAutofit/>
          </a:bodyPr>
          <a:lstStyle/>
          <a:p>
            <a:pPr algn="ctr"/>
            <a:r>
              <a:rPr lang="uk-UA" sz="2800" dirty="0" smtClean="0">
                <a:solidFill>
                  <a:srgbClr val="C00000"/>
                </a:solidFill>
              </a:rPr>
              <a:t>ПУБЛІЙ    ОВІДІЙ    НАЗОН</a:t>
            </a:r>
            <a:endParaRPr lang="uk-UA" sz="2800" dirty="0">
              <a:solidFill>
                <a:srgbClr val="C00000"/>
              </a:solidFill>
            </a:endParaRPr>
          </a:p>
        </p:txBody>
      </p:sp>
      <p:sp>
        <p:nvSpPr>
          <p:cNvPr id="4" name="Текст 3"/>
          <p:cNvSpPr>
            <a:spLocks noGrp="1"/>
          </p:cNvSpPr>
          <p:nvPr>
            <p:ph type="body" sz="half" idx="2"/>
          </p:nvPr>
        </p:nvSpPr>
        <p:spPr>
          <a:xfrm>
            <a:off x="457200" y="741366"/>
            <a:ext cx="4978896" cy="5927994"/>
          </a:xfrm>
        </p:spPr>
        <p:txBody>
          <a:bodyPr>
            <a:normAutofit fontScale="85000" lnSpcReduction="20000"/>
          </a:bodyPr>
          <a:lstStyle/>
          <a:p>
            <a:r>
              <a:rPr lang="uk-UA" dirty="0"/>
              <a:t>Згідно з автобіографічним твором «Скорботні елегії», Овідій народився в забезпеченій провінційній сім'ї вершницького стану. Із братом </a:t>
            </a:r>
            <a:r>
              <a:rPr lang="uk-UA" dirty="0" err="1"/>
              <a:t>Луцієм</a:t>
            </a:r>
            <a:r>
              <a:rPr lang="uk-UA" dirty="0"/>
              <a:t>, який був на рік старший, спочатку навчався в граматичній школі в Римі, а потім отримав звичайну для того часу риторичну освіту. Виявивши непересічні здібності до риторики, займався політикою: був одним з нижчих міських урядників у колегії тріумвірів, — а опісля членом судової колегії </a:t>
            </a:r>
            <a:r>
              <a:rPr lang="uk-UA" dirty="0" err="1"/>
              <a:t>децимвірів</a:t>
            </a:r>
            <a:r>
              <a:rPr lang="uk-UA" dirty="0"/>
              <a:t>. Проте потяг до віршування узяв верх: став членом гуртка Марка Валерія </a:t>
            </a:r>
            <a:r>
              <a:rPr lang="uk-UA" dirty="0" err="1"/>
              <a:t>Мессали</a:t>
            </a:r>
            <a:r>
              <a:rPr lang="uk-UA" dirty="0"/>
              <a:t>, мав нагоду зустрітися з Вергілієм на декламуванні Горацієм його віршів, підтримував дружні зв'язки з </a:t>
            </a:r>
            <a:r>
              <a:rPr lang="uk-UA" dirty="0" err="1"/>
              <a:t>Секстом</a:t>
            </a:r>
            <a:r>
              <a:rPr lang="uk-UA" dirty="0"/>
              <a:t> </a:t>
            </a:r>
            <a:r>
              <a:rPr lang="uk-UA" dirty="0" err="1"/>
              <a:t>Пропорцієм</a:t>
            </a:r>
            <a:r>
              <a:rPr lang="uk-UA" dirty="0"/>
              <a:t> й </a:t>
            </a:r>
            <a:r>
              <a:rPr lang="uk-UA" dirty="0" err="1"/>
              <a:t>Тибуллом</a:t>
            </a:r>
            <a:r>
              <a:rPr lang="uk-UA" dirty="0"/>
              <a:t>. Освіту завершив у Афінах, після чого здійснив подорож східним Середземномор'ям з поетом </a:t>
            </a:r>
            <a:r>
              <a:rPr lang="uk-UA" dirty="0" err="1"/>
              <a:t>Емілієм</a:t>
            </a:r>
            <a:r>
              <a:rPr lang="uk-UA" dirty="0"/>
              <a:t> </a:t>
            </a:r>
            <a:r>
              <a:rPr lang="uk-UA" dirty="0" err="1"/>
              <a:t>Макром</a:t>
            </a:r>
            <a:r>
              <a:rPr lang="uk-UA" dirty="0"/>
              <a:t>, а потім до повернення в Рим побував на Сицилії.</a:t>
            </a:r>
          </a:p>
          <a:p>
            <a:r>
              <a:rPr lang="uk-UA" dirty="0"/>
              <a:t> </a:t>
            </a:r>
          </a:p>
          <a:p>
            <a:r>
              <a:rPr lang="uk-UA" dirty="0"/>
              <a:t>У грудні 8 року н. е. імператор Октавіан Август несподівано заслав поета у Томи — грецьку колонію біля гирла Дунаю (нині сучасне місто Констанца на території Румунії). Причинами для вигнання були «образа та помилка»: «образою» стала поема «Мистецтво кохання», яка з'явилась вісьмома роками раніше, що сам поет підкреслював неодноразово — вихід поеми випадково збігся зі скандалом, пов'язаним з подружньою невірністю дочки імператора Юлії. Проте натяк Овідія, в чому полягала «помилка», залишився нерозгаданим. Був якийсь безпосередній привід, щось «ненароком побачене», можливо, якийсь факт, що компрометував Августа або його сім'ю. Дослідники вважають, що Овідій був довіреною особою в любовному зв'язку Юлії, інші — що він був утаємничений в династичні інтриги, з метою позбавити Тиберія, сина імператриці Лівії від попереднього шлюбу, прав спадкоємця.</a:t>
            </a:r>
          </a:p>
          <a:p>
            <a:r>
              <a:rPr lang="uk-UA" dirty="0"/>
              <a:t> </a:t>
            </a:r>
          </a:p>
          <a:p>
            <a:r>
              <a:rPr lang="uk-UA" dirty="0"/>
              <a:t>Коли це сталося, Овідій перебував на острові Ельба. Невідомо, чи відбувався якийсь суд, можливо, таємний. Проте майно поета не конфісковано і його третя дружина </a:t>
            </a:r>
            <a:r>
              <a:rPr lang="uk-UA" dirty="0" err="1"/>
              <a:t>Фабія</a:t>
            </a:r>
            <a:r>
              <a:rPr lang="uk-UA" dirty="0"/>
              <a:t>, рідня імператора, залишилась у Римі, щоб домогтися помилування. Перед від'їздом вигнанець спалює «Метаморфози», хоча саме цей твір поет вважав запорукою свого безсмертя, своїм пам'ятником; на щастя, друзі зберегли копії твору. На засланні лише віра у відданість дружини та сподівання на милість імператора слугували Овідію єдиною втіхою. Після смерті Августа у 14 н. е., з'явилась надія на швидке звільнення, проте у Тиберія, до якого поет звертався через його племінника </a:t>
            </a:r>
            <a:r>
              <a:rPr lang="uk-UA" dirty="0" err="1"/>
              <a:t>Германіка</a:t>
            </a:r>
            <a:r>
              <a:rPr lang="uk-UA" dirty="0"/>
              <a:t>, розуміння не знайшов. Під кінець життя Овідій, вочевидь, змирився з долею.</a:t>
            </a:r>
          </a:p>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980728"/>
            <a:ext cx="310133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94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47248" cy="764704"/>
          </a:xfrm>
        </p:spPr>
        <p:txBody>
          <a:bodyPr>
            <a:normAutofit/>
          </a:bodyPr>
          <a:lstStyle/>
          <a:p>
            <a:pPr algn="ctr"/>
            <a:r>
              <a:rPr lang="uk-UA" sz="4000" dirty="0" smtClean="0">
                <a:solidFill>
                  <a:srgbClr val="C00000"/>
                </a:solidFill>
              </a:rPr>
              <a:t>КВІНТ ГОРАЦІЙ ФЛАКК</a:t>
            </a:r>
            <a:endParaRPr lang="uk-UA" sz="4000" dirty="0">
              <a:solidFill>
                <a:srgbClr val="C00000"/>
              </a:solidFill>
            </a:endParaRPr>
          </a:p>
        </p:txBody>
      </p:sp>
      <p:sp>
        <p:nvSpPr>
          <p:cNvPr id="4" name="Текст 3"/>
          <p:cNvSpPr>
            <a:spLocks noGrp="1"/>
          </p:cNvSpPr>
          <p:nvPr>
            <p:ph type="body" sz="half" idx="2"/>
          </p:nvPr>
        </p:nvSpPr>
        <p:spPr>
          <a:xfrm>
            <a:off x="0" y="764704"/>
            <a:ext cx="6804248" cy="5976664"/>
          </a:xfrm>
        </p:spPr>
        <p:txBody>
          <a:bodyPr>
            <a:normAutofit fontScale="55000" lnSpcReduction="20000"/>
          </a:bodyPr>
          <a:lstStyle/>
          <a:p>
            <a:r>
              <a:rPr lang="uk-UA" dirty="0"/>
              <a:t>Горацій народився 8 грудня 65 до н. е. у </a:t>
            </a:r>
            <a:r>
              <a:rPr lang="uk-UA" dirty="0" err="1"/>
              <a:t>Венузії</a:t>
            </a:r>
            <a:r>
              <a:rPr lang="uk-UA" dirty="0"/>
              <a:t> (суч. </a:t>
            </a:r>
            <a:r>
              <a:rPr lang="uk-UA" dirty="0" err="1"/>
              <a:t>Веноза</a:t>
            </a:r>
            <a:r>
              <a:rPr lang="uk-UA" dirty="0"/>
              <a:t>) в області Апулія на півдні Італії. Батько, про якого сам поет згадував із захватом і преклонінням (про матір він не згадує), був вільновідпущеником. Ремеслом помічника розпорядника аукціонів він заробив на невеликий маєток. Бажаючи, щоб здібний юнак дістав гарну освіту, батько привіз Горація до Риму і довірив його виховання відомому граматику і наставнику </a:t>
            </a:r>
            <a:r>
              <a:rPr lang="uk-UA" dirty="0" err="1"/>
              <a:t>Орбілію</a:t>
            </a:r>
            <a:r>
              <a:rPr lang="uk-UA" dirty="0"/>
              <a:t> </a:t>
            </a:r>
            <a:r>
              <a:rPr lang="uk-UA" dirty="0" err="1"/>
              <a:t>Пупіллу</a:t>
            </a:r>
            <a:r>
              <a:rPr lang="uk-UA" dirty="0"/>
              <a:t>. Сам батько взяв на себе роль «педагога», тобто людини, яка супроводжує дитину до школи (зазвичай цей обов'язок покладався на раба).</a:t>
            </a:r>
          </a:p>
          <a:p>
            <a:r>
              <a:rPr lang="uk-UA" dirty="0"/>
              <a:t> </a:t>
            </a:r>
          </a:p>
          <a:p>
            <a:r>
              <a:rPr lang="uk-UA" dirty="0"/>
              <a:t>У 20 років Горацій відправився до Афін, щоб завершити свою освіту. У 44 до н. е. </a:t>
            </a:r>
            <a:r>
              <a:rPr lang="uk-UA" dirty="0" err="1"/>
              <a:t>Марк</a:t>
            </a:r>
            <a:r>
              <a:rPr lang="uk-UA" dirty="0"/>
              <a:t> Юній </a:t>
            </a:r>
            <a:r>
              <a:rPr lang="uk-UA" dirty="0" err="1"/>
              <a:t>Брут</a:t>
            </a:r>
            <a:r>
              <a:rPr lang="uk-UA" dirty="0"/>
              <a:t>, один із заколотників, що вбили Цезаря, також прибув до Афін нібито для занять філософією, насправді ж — щоб завербувати серед молодих римлян, які навчалися у Греції, офіцерів своєї майбутньої армії. Коли </a:t>
            </a:r>
            <a:r>
              <a:rPr lang="uk-UA" dirty="0" err="1"/>
              <a:t>Марк</a:t>
            </a:r>
            <a:r>
              <a:rPr lang="uk-UA" dirty="0"/>
              <a:t> Антоній і Октавіан відкрили проти «визволителів» воєнні дії, Горацій встав на бік </a:t>
            </a:r>
            <a:r>
              <a:rPr lang="uk-UA" dirty="0" err="1"/>
              <a:t>Брута</a:t>
            </a:r>
            <a:r>
              <a:rPr lang="uk-UA" dirty="0"/>
              <a:t>. У 22 роки він одержав чин військового трибуна і супроводжував </a:t>
            </a:r>
            <a:r>
              <a:rPr lang="uk-UA" dirty="0" err="1"/>
              <a:t>Брута</a:t>
            </a:r>
            <a:r>
              <a:rPr lang="uk-UA" dirty="0"/>
              <a:t> в Малу Азію. Але переконаним республіканцем Горацій не був; після фатальної для </a:t>
            </a:r>
            <a:r>
              <a:rPr lang="uk-UA" dirty="0" err="1"/>
              <a:t>Брута</a:t>
            </a:r>
            <a:r>
              <a:rPr lang="uk-UA" dirty="0"/>
              <a:t> битви при </a:t>
            </a:r>
            <a:r>
              <a:rPr lang="uk-UA" dirty="0" err="1"/>
              <a:t>Філіппах</a:t>
            </a:r>
            <a:r>
              <a:rPr lang="uk-UA" dirty="0"/>
              <a:t> (42 до н. е.), він повернувся до Риму, де його маєток був вже конфіскований на користь демобілізованих ветеранів. По загальній амністії Горацію вдалося отримати посаду переписувача в казначействі.</a:t>
            </a:r>
          </a:p>
          <a:p>
            <a:r>
              <a:rPr lang="uk-UA" dirty="0"/>
              <a:t> </a:t>
            </a:r>
          </a:p>
          <a:p>
            <a:r>
              <a:rPr lang="uk-UA" dirty="0"/>
              <a:t>Вірші, написані Горацієм у цей час, привернули увагу Вергілія і </a:t>
            </a:r>
            <a:r>
              <a:rPr lang="uk-UA" dirty="0" err="1"/>
              <a:t>Варія</a:t>
            </a:r>
            <a:r>
              <a:rPr lang="uk-UA" dirty="0"/>
              <a:t> </a:t>
            </a:r>
            <a:r>
              <a:rPr lang="uk-UA" dirty="0" err="1"/>
              <a:t>Руфа</a:t>
            </a:r>
            <a:r>
              <a:rPr lang="uk-UA" dirty="0"/>
              <a:t>. Вони познайомили молоду людину з Меценатом, і в 38 до н. е. останній прийняв Горація в коло своїх друзів. Меценат був не тільки другом, а й заступником поетів. Він удостоївся вічної вдячності Горація, коли увів його до літературних і політичних кіл Риму, а в 33 до н. е. Горацій одержав від Мецената невелику садибу в </a:t>
            </a:r>
            <a:r>
              <a:rPr lang="uk-UA" dirty="0" err="1"/>
              <a:t>Сабінських</a:t>
            </a:r>
            <a:r>
              <a:rPr lang="uk-UA" dirty="0"/>
              <a:t> горах (поблизу суч. </a:t>
            </a:r>
            <a:r>
              <a:rPr lang="uk-UA" dirty="0" err="1"/>
              <a:t>Тиволі</a:t>
            </a:r>
            <a:r>
              <a:rPr lang="uk-UA" dirty="0"/>
              <a:t>), завдяки чому йому більше не треба було турбуватися про гроші.</a:t>
            </a:r>
          </a:p>
          <a:p>
            <a:r>
              <a:rPr lang="uk-UA" dirty="0"/>
              <a:t> </a:t>
            </a:r>
          </a:p>
          <a:p>
            <a:r>
              <a:rPr lang="uk-UA" dirty="0"/>
              <a:t>У цей період політика усе ще турбувала поета. Природно, він приєднався до партії свого заступника, хоча ніколи не </a:t>
            </a:r>
            <a:r>
              <a:rPr lang="uk-UA" dirty="0" err="1"/>
              <a:t>зрекався</a:t>
            </a:r>
            <a:r>
              <a:rPr lang="uk-UA" dirty="0"/>
              <a:t> стародавніх друзів-республіканців. Горацій став діяльним прихильником Октавіана </a:t>
            </a:r>
            <a:r>
              <a:rPr lang="uk-UA" dirty="0" err="1"/>
              <a:t>Авґуста</a:t>
            </a:r>
            <a:r>
              <a:rPr lang="uk-UA" dirty="0"/>
              <a:t> лише в результаті військового конфлікту між ним і його колишнім союзником Марком Антонієм, що завершився перемогою при Акції (31 до н. е.) і взяттям Олександрії (30 до н. е.). Після цих подій Горацій зробив чималий внесок у кампанію, що проводилася </a:t>
            </a:r>
            <a:r>
              <a:rPr lang="uk-UA" dirty="0" err="1"/>
              <a:t>Авґустом</a:t>
            </a:r>
            <a:r>
              <a:rPr lang="uk-UA" dirty="0"/>
              <a:t>, по політичному і моральному відродженню Риму, оскільки був вихідцем із середовища вільновідпущеників, — з тієї соціальної групи, що, збагачувалась від торгівлі і витісняла родову аристократію, стаючи надійною опорою нового режиму.</a:t>
            </a:r>
          </a:p>
          <a:p>
            <a:r>
              <a:rPr lang="uk-UA" dirty="0"/>
              <a:t> </a:t>
            </a:r>
          </a:p>
          <a:p>
            <a:r>
              <a:rPr lang="uk-UA" dirty="0"/>
              <a:t>Звернувшись до поезії в пору розчарування після поразки при </a:t>
            </a:r>
            <a:r>
              <a:rPr lang="uk-UA" dirty="0" err="1"/>
              <a:t>Філіппах</a:t>
            </a:r>
            <a:r>
              <a:rPr lang="uk-UA" dirty="0"/>
              <a:t>, Горацій обрав за зразок двох дотепних і уїдливих авторів: у грека </a:t>
            </a:r>
            <a:r>
              <a:rPr lang="uk-UA" dirty="0" err="1"/>
              <a:t>Архілоха</a:t>
            </a:r>
            <a:r>
              <a:rPr lang="uk-UA" dirty="0"/>
              <a:t> (</a:t>
            </a:r>
            <a:r>
              <a:rPr lang="uk-UA" dirty="0" err="1"/>
              <a:t>бл</a:t>
            </a:r>
            <a:r>
              <a:rPr lang="uk-UA" dirty="0"/>
              <a:t>. 675 до н. е. — </a:t>
            </a:r>
            <a:r>
              <a:rPr lang="uk-UA" dirty="0" err="1"/>
              <a:t>бл</a:t>
            </a:r>
            <a:r>
              <a:rPr lang="uk-UA" dirty="0"/>
              <a:t>. 635 до н. е.) він запозичив ямб, у італійця </a:t>
            </a:r>
            <a:r>
              <a:rPr lang="uk-UA" dirty="0" err="1"/>
              <a:t>Луцілія</a:t>
            </a:r>
            <a:r>
              <a:rPr lang="uk-UA" dirty="0"/>
              <a:t> (</a:t>
            </a:r>
            <a:r>
              <a:rPr lang="uk-UA" dirty="0" err="1"/>
              <a:t>бл</a:t>
            </a:r>
            <a:r>
              <a:rPr lang="uk-UA" dirty="0"/>
              <a:t>. 180 до н. е. — 102 до н. е.) — сатиру. Перша книга Сатир Горація (сам він називав їх </a:t>
            </a:r>
            <a:r>
              <a:rPr lang="en-US" dirty="0" err="1"/>
              <a:t>Sermones</a:t>
            </a:r>
            <a:r>
              <a:rPr lang="en-US" dirty="0"/>
              <a:t>, </a:t>
            </a:r>
            <a:r>
              <a:rPr lang="uk-UA" dirty="0"/>
              <a:t>тобто Бесіди), що складалася з десяти віршів, написаних гекзаметром, вийшла </a:t>
            </a:r>
            <a:r>
              <a:rPr lang="uk-UA" dirty="0" err="1"/>
              <a:t>бл</a:t>
            </a:r>
            <a:r>
              <a:rPr lang="uk-UA" dirty="0"/>
              <a:t>. 35 до н. е. Після перемоги Октавіана </a:t>
            </a:r>
            <a:r>
              <a:rPr lang="uk-UA" dirty="0" err="1"/>
              <a:t>Авґуста</a:t>
            </a:r>
            <a:r>
              <a:rPr lang="uk-UA" dirty="0"/>
              <a:t>, </a:t>
            </a:r>
            <a:r>
              <a:rPr lang="uk-UA" dirty="0" err="1"/>
              <a:t>бл</a:t>
            </a:r>
            <a:r>
              <a:rPr lang="uk-UA" dirty="0"/>
              <a:t>. 30 до н. е., Горацій зібрав ще 8 сатир у другій книзі, приєднавши до неї 17 коротких ямбічних творів, названих Еподи. Після цього у творчості Горація відбувся рішучий поворот. Він відшукав розміри, що відповідають своєму нині позитивному умонастроєві, у еолійській ліричній (тобто для виконання під акомпанемент) поезії початку </a:t>
            </a:r>
            <a:r>
              <a:rPr lang="en-US" dirty="0"/>
              <a:t>VI </a:t>
            </a:r>
            <a:r>
              <a:rPr lang="uk-UA" dirty="0"/>
              <a:t>ст. до н. е., в </a:t>
            </a:r>
            <a:r>
              <a:rPr lang="uk-UA" dirty="0" err="1"/>
              <a:t>Алкея</a:t>
            </a:r>
            <a:r>
              <a:rPr lang="uk-UA" dirty="0"/>
              <a:t> й Сапфо, у них же він черпав і натхнення. Звертався він і до більш легковажної лірики </a:t>
            </a:r>
            <a:r>
              <a:rPr lang="uk-UA" dirty="0" err="1"/>
              <a:t>Анакреонта</a:t>
            </a:r>
            <a:r>
              <a:rPr lang="uk-UA" dirty="0"/>
              <a:t>, і до більш розумової й ученої елліністичної поезії. Горацій мистецьки пристосував ці розміри до латинської мови, з легкістю справжнього майстра використовував він і шляхетний </a:t>
            </a:r>
            <a:r>
              <a:rPr lang="uk-UA" dirty="0" err="1"/>
              <a:t>алкеїв</a:t>
            </a:r>
            <a:r>
              <a:rPr lang="uk-UA" dirty="0"/>
              <a:t> вірш, і витончену сапфічну строфу, і текучі </a:t>
            </a:r>
            <a:r>
              <a:rPr lang="uk-UA" dirty="0" err="1"/>
              <a:t>асклепіади</a:t>
            </a:r>
            <a:r>
              <a:rPr lang="uk-UA" dirty="0"/>
              <a:t>.</a:t>
            </a:r>
          </a:p>
          <a:p>
            <a:r>
              <a:rPr lang="uk-UA" dirty="0"/>
              <a:t> </a:t>
            </a:r>
          </a:p>
          <a:p>
            <a:r>
              <a:rPr lang="uk-UA" dirty="0"/>
              <a:t>У 23 до н. е. він випустив у світло Оди, 88 різноманітних по метриці, розміру (від 8 до 80 рядків) і інтонації віршів, ретельно розподілених по трьох книгах (лат. </a:t>
            </a:r>
            <a:r>
              <a:rPr lang="en-US" dirty="0" err="1"/>
              <a:t>Carmina</a:t>
            </a:r>
            <a:r>
              <a:rPr lang="en-US" dirty="0"/>
              <a:t>, </a:t>
            </a:r>
            <a:r>
              <a:rPr lang="uk-UA" dirty="0"/>
              <a:t>тобто Пісні, Одами їх назвали вже після античності).</a:t>
            </a:r>
          </a:p>
          <a:p>
            <a:r>
              <a:rPr lang="uk-UA" dirty="0"/>
              <a:t> </a:t>
            </a:r>
          </a:p>
          <a:p>
            <a:r>
              <a:rPr lang="uk-UA" dirty="0"/>
              <a:t>У наступні шість років Горацій перестав складати ліричні (в античному значенні слова) вірші. У 20 до н. е. вийшла перша книга написаних гекзаметром Послань, куди ввійшли 20 листів переважно філософського змісту, більш строгих за формою, ніж Сатири, але цілком індивідуальних і щирих. В ці роки Горацій у силу ряду причин значною мірою втрачає колишнє легкодумство. Він гостро відчуває, що молодість із усіма її </a:t>
            </a:r>
            <a:r>
              <a:rPr lang="uk-UA" dirty="0" err="1"/>
              <a:t>відрадами</a:t>
            </a:r>
            <a:r>
              <a:rPr lang="uk-UA" dirty="0"/>
              <a:t> його залишає. У 23 до н. е. Меценат не догодив Октавіану </a:t>
            </a:r>
            <a:r>
              <a:rPr lang="uk-UA" dirty="0" err="1"/>
              <a:t>Авґусту</a:t>
            </a:r>
            <a:r>
              <a:rPr lang="uk-UA" dirty="0"/>
              <a:t> і був відлучений з позиції найбільш наближеної до нього особи. У 19 до н. е. померли шанований Горацієм Вергілій, а також </a:t>
            </a:r>
            <a:r>
              <a:rPr lang="uk-UA" dirty="0" err="1"/>
              <a:t>Тібулл</a:t>
            </a:r>
            <a:r>
              <a:rPr lang="uk-UA" dirty="0"/>
              <a:t>. Однак у 17 до н. е. </a:t>
            </a:r>
            <a:r>
              <a:rPr lang="uk-UA" dirty="0" err="1"/>
              <a:t>Авґуст</a:t>
            </a:r>
            <a:r>
              <a:rPr lang="uk-UA" dirty="0"/>
              <a:t> доручає Горацію укладання гімну на честь великих Столітніх ігор. Це нарешті принесло Горацію широку популярність, і він повернувся до лірики. При створенні написаних у кілька наступних років 15 од, зібраних в </a:t>
            </a:r>
            <a:r>
              <a:rPr lang="en-US" dirty="0"/>
              <a:t>IV </a:t>
            </a:r>
            <a:r>
              <a:rPr lang="uk-UA" dirty="0"/>
              <a:t>книзі, Горацієм рухало відчуття того, що поезія здатна дарувати людині безсмертя. Тут ми знаходимо замилування імператором, а часом і лестощі. Такий саме натхненний, блискучій 1-і вірш з ІІ книги Послань, звернений до Октавіана </a:t>
            </a:r>
            <a:r>
              <a:rPr lang="uk-UA" dirty="0" err="1"/>
              <a:t>Авґуста</a:t>
            </a:r>
            <a:r>
              <a:rPr lang="uk-UA" dirty="0"/>
              <a:t> на пряме його прохання. У ньому обговорюється стан римської поезії, причому Горацій захищає сучасних йому авторів від нападок з боку прихильників старовини.</a:t>
            </a:r>
          </a:p>
          <a:p>
            <a:r>
              <a:rPr lang="uk-UA" dirty="0"/>
              <a:t> </a:t>
            </a:r>
          </a:p>
          <a:p>
            <a:r>
              <a:rPr lang="uk-UA" dirty="0"/>
              <a:t>Час написання знаменитого Послання до </a:t>
            </a:r>
            <a:r>
              <a:rPr lang="uk-UA" dirty="0" err="1"/>
              <a:t>Пісонів</a:t>
            </a:r>
            <a:r>
              <a:rPr lang="uk-UA" dirty="0"/>
              <a:t> (названого в пізній традиції </a:t>
            </a:r>
            <a:r>
              <a:rPr lang="en-US" dirty="0" err="1"/>
              <a:t>Ars</a:t>
            </a:r>
            <a:r>
              <a:rPr lang="en-US" dirty="0"/>
              <a:t> </a:t>
            </a:r>
            <a:r>
              <a:rPr lang="en-US" dirty="0" err="1"/>
              <a:t>Poetica</a:t>
            </a:r>
            <a:r>
              <a:rPr lang="en-US" dirty="0"/>
              <a:t>, </a:t>
            </a:r>
            <a:r>
              <a:rPr lang="uk-UA" dirty="0"/>
              <a:t>тобто Поетичне мистецтво) не встановлений, як невідомо і те, коли саме Горацій відповів відмовою на пропозицію Октавіана </a:t>
            </a:r>
            <a:r>
              <a:rPr lang="uk-UA" dirty="0" err="1"/>
              <a:t>Авґуста</a:t>
            </a:r>
            <a:r>
              <a:rPr lang="uk-UA" dirty="0"/>
              <a:t> зайняти місце його особистого секретаря.</a:t>
            </a:r>
          </a:p>
          <a:p>
            <a:r>
              <a:rPr lang="uk-UA" dirty="0"/>
              <a:t> </a:t>
            </a:r>
          </a:p>
          <a:p>
            <a:r>
              <a:rPr lang="uk-UA" dirty="0" err="1"/>
              <a:t>Светоній</a:t>
            </a:r>
            <a:r>
              <a:rPr lang="uk-UA" dirty="0"/>
              <a:t> розповідає, що на вигляд Горацій був невисокий і гладкий: таким він описується в його власних сатирах. У справах любовних, судячи з розповідей, був він непомірний, і кажуть, що зі своїми коханками він розташовувався в спальні, прибраній дзеркалами, з таким розрахунком, щоб скрізь, куди ні глянути, відбивалося б їхнє злягання. Жив він, головним чином, на самоті, у своєї </a:t>
            </a:r>
            <a:r>
              <a:rPr lang="uk-UA" dirty="0" err="1"/>
              <a:t>сабінскому</a:t>
            </a:r>
            <a:r>
              <a:rPr lang="uk-UA" dirty="0"/>
              <a:t> або </a:t>
            </a:r>
            <a:r>
              <a:rPr lang="uk-UA" dirty="0" err="1"/>
              <a:t>тибуртинському</a:t>
            </a:r>
            <a:r>
              <a:rPr lang="uk-UA" dirty="0"/>
              <a:t> маєтку.</a:t>
            </a:r>
          </a:p>
          <a:p>
            <a:r>
              <a:rPr lang="uk-UA" dirty="0"/>
              <a:t> </a:t>
            </a:r>
          </a:p>
          <a:p>
            <a:r>
              <a:rPr lang="uk-UA" dirty="0"/>
              <a:t>У 8 до н. е. Меценат помер, і Горацій пережив його лише на два місяці. Його поховали на </a:t>
            </a:r>
            <a:r>
              <a:rPr lang="uk-UA" dirty="0" err="1"/>
              <a:t>Есквіліні</a:t>
            </a:r>
            <a:r>
              <a:rPr lang="uk-UA" dirty="0"/>
              <a:t> поруч з Меценатом.</a:t>
            </a:r>
          </a:p>
          <a:p>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96752"/>
            <a:ext cx="20490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874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5000">
              <a:schemeClr val="accent4">
                <a:lumMod val="40000"/>
                <a:lumOff val="60000"/>
              </a:schemeClr>
            </a:gs>
            <a:gs pos="100000">
              <a:schemeClr val="accent1">
                <a:tint val="23500"/>
                <a:satMod val="1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532" y="0"/>
            <a:ext cx="8940468" cy="908720"/>
          </a:xfrm>
        </p:spPr>
        <p:style>
          <a:lnRef idx="1">
            <a:schemeClr val="accent1"/>
          </a:lnRef>
          <a:fillRef idx="2">
            <a:schemeClr val="accent1"/>
          </a:fillRef>
          <a:effectRef idx="1">
            <a:schemeClr val="accent1"/>
          </a:effectRef>
          <a:fontRef idx="minor">
            <a:schemeClr val="dk1"/>
          </a:fontRef>
        </p:style>
        <p:txBody>
          <a:bodyPr>
            <a:normAutofit/>
          </a:bodyPr>
          <a:lstStyle/>
          <a:p>
            <a:r>
              <a:rPr lang="uk-UA" sz="4800" dirty="0" smtClean="0"/>
              <a:t> </a:t>
            </a:r>
            <a:r>
              <a:rPr lang="uk-UA" sz="4800" i="1" dirty="0" smtClean="0">
                <a:latin typeface="Segoe Script" pitchFamily="34" charset="0"/>
              </a:rPr>
              <a:t>Давньогрецький театр</a:t>
            </a:r>
            <a:endParaRPr lang="uk-UA" sz="4800" i="1" dirty="0">
              <a:latin typeface="Segoe Script" pitchFamily="34" charset="0"/>
            </a:endParaRPr>
          </a:p>
        </p:txBody>
      </p:sp>
      <p:sp>
        <p:nvSpPr>
          <p:cNvPr id="7" name="Объект 6"/>
          <p:cNvSpPr>
            <a:spLocks noGrp="1"/>
          </p:cNvSpPr>
          <p:nvPr>
            <p:ph idx="1"/>
          </p:nvPr>
        </p:nvSpPr>
        <p:spPr>
          <a:xfrm>
            <a:off x="-241222" y="2240868"/>
            <a:ext cx="2880320" cy="936104"/>
          </a:xfrm>
        </p:spPr>
        <p:txBody>
          <a:bodyPr>
            <a:normAutofit/>
          </a:bodyPr>
          <a:lstStyle/>
          <a:p>
            <a:pPr marL="0" indent="0">
              <a:buNone/>
            </a:pPr>
            <a:r>
              <a:rPr lang="uk-UA" sz="3600" b="1" dirty="0" smtClean="0">
                <a:latin typeface="Comic Sans MS" pitchFamily="66" charset="0"/>
              </a:rPr>
              <a:t>  Трагедія </a:t>
            </a:r>
            <a:endParaRPr lang="uk-UA" sz="3600" b="1" dirty="0">
              <a:latin typeface="Comic Sans MS" pitchFamily="66" charset="0"/>
            </a:endParaRPr>
          </a:p>
        </p:txBody>
      </p:sp>
      <p:sp>
        <p:nvSpPr>
          <p:cNvPr id="8" name="Текст 7"/>
          <p:cNvSpPr>
            <a:spLocks noGrp="1"/>
          </p:cNvSpPr>
          <p:nvPr>
            <p:ph type="body" sz="half" idx="2"/>
          </p:nvPr>
        </p:nvSpPr>
        <p:spPr>
          <a:xfrm>
            <a:off x="4166173" y="2252375"/>
            <a:ext cx="3368353" cy="947222"/>
          </a:xfrm>
        </p:spPr>
        <p:txBody>
          <a:bodyPr>
            <a:normAutofit/>
          </a:bodyPr>
          <a:lstStyle/>
          <a:p>
            <a:r>
              <a:rPr lang="uk-UA" sz="3600" b="1" dirty="0" smtClean="0">
                <a:latin typeface="Comic Sans MS" pitchFamily="66" charset="0"/>
              </a:rPr>
              <a:t>    Комедія</a:t>
            </a:r>
            <a:endParaRPr lang="uk-UA" sz="3600" b="1" dirty="0">
              <a:latin typeface="Comic Sans MS" pitchFamily="66" charset="0"/>
            </a:endParaRPr>
          </a:p>
        </p:txBody>
      </p:sp>
      <p:sp>
        <p:nvSpPr>
          <p:cNvPr id="5" name="Стрелка вниз 4"/>
          <p:cNvSpPr/>
          <p:nvPr/>
        </p:nvSpPr>
        <p:spPr>
          <a:xfrm rot="2027884">
            <a:off x="1247647" y="938827"/>
            <a:ext cx="1080120" cy="1447501"/>
          </a:xfrm>
          <a:prstGeom prst="downArrow">
            <a:avLst>
              <a:gd name="adj1" fmla="val 3719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20532575">
            <a:off x="4992217" y="1019106"/>
            <a:ext cx="1152128" cy="1402862"/>
          </a:xfrm>
          <a:prstGeom prst="downArrow">
            <a:avLst>
              <a:gd name="adj1" fmla="val 329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3" name="TextBox 32"/>
          <p:cNvSpPr txBox="1"/>
          <p:nvPr/>
        </p:nvSpPr>
        <p:spPr>
          <a:xfrm>
            <a:off x="203532" y="5004046"/>
            <a:ext cx="1584176" cy="369332"/>
          </a:xfrm>
          <a:prstGeom prst="rect">
            <a:avLst/>
          </a:prstGeom>
          <a:noFill/>
        </p:spPr>
        <p:txBody>
          <a:bodyPr wrap="square" rtlCol="0">
            <a:spAutoFit/>
          </a:bodyPr>
          <a:lstStyle/>
          <a:p>
            <a:r>
              <a:rPr lang="uk-UA" b="1" dirty="0" smtClean="0"/>
              <a:t>  </a:t>
            </a:r>
            <a:endParaRPr lang="uk-UA" b="1" dirty="0"/>
          </a:p>
        </p:txBody>
      </p:sp>
      <p:sp>
        <p:nvSpPr>
          <p:cNvPr id="35" name="TextBox 34"/>
          <p:cNvSpPr txBox="1"/>
          <p:nvPr/>
        </p:nvSpPr>
        <p:spPr>
          <a:xfrm>
            <a:off x="4427984" y="4997303"/>
            <a:ext cx="1728192" cy="523220"/>
          </a:xfrm>
          <a:prstGeom prst="rect">
            <a:avLst/>
          </a:prstGeom>
          <a:noFill/>
        </p:spPr>
        <p:txBody>
          <a:bodyPr wrap="square" rtlCol="0">
            <a:spAutoFit/>
          </a:bodyPr>
          <a:lstStyle/>
          <a:p>
            <a:r>
              <a:rPr lang="uk-UA" sz="2800" b="1" dirty="0" smtClean="0"/>
              <a:t> </a:t>
            </a:r>
            <a:endParaRPr lang="uk-UA" sz="2800" b="1" dirty="0"/>
          </a:p>
        </p:txBody>
      </p:sp>
      <p:sp>
        <p:nvSpPr>
          <p:cNvPr id="37" name="TextBox 36"/>
          <p:cNvSpPr txBox="1"/>
          <p:nvPr/>
        </p:nvSpPr>
        <p:spPr>
          <a:xfrm>
            <a:off x="196930" y="2755086"/>
            <a:ext cx="4231054" cy="3139321"/>
          </a:xfrm>
          <a:prstGeom prst="rect">
            <a:avLst/>
          </a:prstGeom>
          <a:noFill/>
        </p:spPr>
        <p:txBody>
          <a:bodyPr wrap="square" rtlCol="0">
            <a:spAutoFit/>
          </a:bodyPr>
          <a:lstStyle/>
          <a:p>
            <a:r>
              <a:rPr lang="uk-UA" dirty="0" smtClean="0"/>
              <a:t>(від грецького </a:t>
            </a:r>
            <a:r>
              <a:rPr lang="en-US" dirty="0" smtClean="0"/>
              <a:t>tragos –</a:t>
            </a:r>
            <a:r>
              <a:rPr lang="uk-UA" dirty="0" smtClean="0"/>
              <a:t> цап, </a:t>
            </a:r>
            <a:r>
              <a:rPr lang="en-US" dirty="0" smtClean="0"/>
              <a:t>ode</a:t>
            </a:r>
            <a:r>
              <a:rPr lang="uk-UA" dirty="0" smtClean="0"/>
              <a:t>- пісня), що</a:t>
            </a:r>
            <a:r>
              <a:rPr lang="uk-UA" dirty="0"/>
              <a:t> </a:t>
            </a:r>
            <a:r>
              <a:rPr lang="uk-UA" dirty="0" smtClean="0"/>
              <a:t>буквально означає  “цап'яча пісня”</a:t>
            </a:r>
            <a:r>
              <a:rPr lang="en-US" dirty="0" smtClean="0"/>
              <a:t> - </a:t>
            </a:r>
            <a:r>
              <a:rPr lang="uk-UA" dirty="0" smtClean="0"/>
              <a:t>драматичний твір, де зображено гострі конфлікти, які найчастіше закінчуються загибеллю героїв</a:t>
            </a:r>
            <a:r>
              <a:rPr lang="ru-RU" dirty="0"/>
              <a:t>.</a:t>
            </a:r>
            <a:endParaRPr lang="uk-UA" dirty="0"/>
          </a:p>
          <a:p>
            <a:endParaRPr lang="uk-UA" dirty="0" smtClean="0"/>
          </a:p>
          <a:p>
            <a:endParaRPr lang="uk-UA" dirty="0"/>
          </a:p>
          <a:p>
            <a:endParaRPr lang="uk-UA" dirty="0" smtClean="0"/>
          </a:p>
          <a:p>
            <a:endParaRPr lang="uk-UA" dirty="0"/>
          </a:p>
          <a:p>
            <a:endParaRPr lang="uk-UA" dirty="0" smtClean="0"/>
          </a:p>
          <a:p>
            <a:endParaRPr lang="uk-UA" dirty="0"/>
          </a:p>
        </p:txBody>
      </p:sp>
      <p:sp>
        <p:nvSpPr>
          <p:cNvPr id="38" name="TextBox 37"/>
          <p:cNvSpPr txBox="1"/>
          <p:nvPr/>
        </p:nvSpPr>
        <p:spPr>
          <a:xfrm>
            <a:off x="4746934" y="2708920"/>
            <a:ext cx="4397065" cy="1200329"/>
          </a:xfrm>
          <a:prstGeom prst="rect">
            <a:avLst/>
          </a:prstGeom>
          <a:noFill/>
        </p:spPr>
        <p:txBody>
          <a:bodyPr wrap="square" rtlCol="0">
            <a:spAutoFit/>
          </a:bodyPr>
          <a:lstStyle/>
          <a:p>
            <a:r>
              <a:rPr lang="uk-UA" dirty="0" smtClean="0"/>
              <a:t>(в</a:t>
            </a:r>
            <a:r>
              <a:rPr lang="en-US" dirty="0" smtClean="0"/>
              <a:t>i</a:t>
            </a:r>
            <a:r>
              <a:rPr lang="uk-UA" dirty="0" smtClean="0"/>
              <a:t>д грецького </a:t>
            </a:r>
            <a:r>
              <a:rPr lang="en-US" dirty="0" smtClean="0"/>
              <a:t>komos </a:t>
            </a:r>
            <a:r>
              <a:rPr lang="ru-RU" dirty="0" smtClean="0"/>
              <a:t>– веселий натовп, </a:t>
            </a:r>
            <a:r>
              <a:rPr lang="uk-UA" dirty="0" smtClean="0"/>
              <a:t>та </a:t>
            </a:r>
            <a:r>
              <a:rPr lang="en-US" dirty="0" smtClean="0"/>
              <a:t>komodia –</a:t>
            </a:r>
            <a:r>
              <a:rPr lang="ru-RU" dirty="0" smtClean="0"/>
              <a:t> п</a:t>
            </a:r>
            <a:r>
              <a:rPr lang="uk-UA" dirty="0" err="1" smtClean="0"/>
              <a:t>існі</a:t>
            </a:r>
            <a:r>
              <a:rPr lang="uk-UA" dirty="0" smtClean="0"/>
              <a:t> цього натовпу, а звідси і комедія --</a:t>
            </a:r>
            <a:r>
              <a:rPr lang="uk-UA" dirty="0"/>
              <a:t> </a:t>
            </a:r>
            <a:r>
              <a:rPr lang="uk-UA" dirty="0" smtClean="0"/>
              <a:t>драматичний твір із веселим, смішним або сатиричним сюжетом)</a:t>
            </a:r>
            <a:endParaRPr lang="uk-UA" dirty="0"/>
          </a:p>
        </p:txBody>
      </p:sp>
      <p:pic>
        <p:nvPicPr>
          <p:cNvPr id="1026" name="Picture 2" descr="C:\Users\Олексій\робота Малохатька Олексія\isi105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909249"/>
            <a:ext cx="2148830" cy="2965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t1.gstatic.com/images?q=tbn:ANd9GcRcUD02TTVR39tEGrGp3I9QtJWuRvFlBuH4gBDEDtUSiCRmP3joyE2WF8n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4221088"/>
            <a:ext cx="1772904"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72876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heel(1)">
                                      <p:cBhvr>
                                        <p:cTn id="20" dur="2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randombar(horizont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circle(in)">
                                      <p:cBhvr>
                                        <p:cTn id="5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P spid="8" grpId="0" build="p"/>
      <p:bldP spid="5" grpId="0" animBg="1"/>
      <p:bldP spid="9" grpId="0" animBg="1"/>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7200" dirty="0" smtClean="0">
                <a:solidFill>
                  <a:schemeClr val="accent2">
                    <a:lumMod val="50000"/>
                  </a:schemeClr>
                </a:solidFill>
              </a:rPr>
              <a:t>Три основоположники давньогрецької трагедії</a:t>
            </a:r>
            <a:endParaRPr lang="uk-UA" sz="7200" dirty="0">
              <a:solidFill>
                <a:schemeClr val="accent2">
                  <a:lumMod val="50000"/>
                </a:schemeClr>
              </a:solidFill>
            </a:endParaRPr>
          </a:p>
        </p:txBody>
      </p:sp>
    </p:spTree>
    <p:extLst>
      <p:ext uri="{BB962C8B-B14F-4D97-AF65-F5344CB8AC3E}">
        <p14:creationId xmlns:p14="http://schemas.microsoft.com/office/powerpoint/2010/main" val="206336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517632" cy="620688"/>
          </a:xfrm>
        </p:spPr>
        <p:txBody>
          <a:bodyPr>
            <a:noAutofit/>
          </a:bodyPr>
          <a:lstStyle/>
          <a:p>
            <a:r>
              <a:rPr lang="uk-UA" sz="6000" dirty="0" smtClean="0">
                <a:solidFill>
                  <a:srgbClr val="FF0000"/>
                </a:solidFill>
                <a:cs typeface="Simplified Arabic" pitchFamily="18" charset="-78"/>
              </a:rPr>
              <a:t>Есхіл</a:t>
            </a:r>
            <a:endParaRPr lang="uk-UA" sz="6000" dirty="0">
              <a:solidFill>
                <a:srgbClr val="FF0000"/>
              </a:solidFill>
              <a:cs typeface="Simplified Arabic" pitchFamily="18" charset="-78"/>
            </a:endParaRPr>
          </a:p>
        </p:txBody>
      </p:sp>
      <p:sp>
        <p:nvSpPr>
          <p:cNvPr id="4" name="Объект 3"/>
          <p:cNvSpPr>
            <a:spLocks noGrp="1"/>
          </p:cNvSpPr>
          <p:nvPr>
            <p:ph sz="half" idx="2"/>
          </p:nvPr>
        </p:nvSpPr>
        <p:spPr>
          <a:xfrm>
            <a:off x="3432836" y="980728"/>
            <a:ext cx="5724128" cy="5760640"/>
          </a:xfrm>
        </p:spPr>
        <p:txBody>
          <a:bodyPr>
            <a:normAutofit fontScale="47500" lnSpcReduction="20000"/>
          </a:bodyPr>
          <a:lstStyle/>
          <a:p>
            <a:pPr marL="0" indent="0">
              <a:buNone/>
            </a:pPr>
            <a:r>
              <a:rPr lang="uk-UA" sz="2500" dirty="0" smtClean="0"/>
              <a:t>         Звістки </a:t>
            </a:r>
            <a:r>
              <a:rPr lang="uk-UA" sz="2500" dirty="0"/>
              <a:t>про життя Есхіла відомі головним чином з життєпису, що міститься у складі рукопису його трагедій </a:t>
            </a:r>
            <a:r>
              <a:rPr lang="en-US" sz="2500" dirty="0"/>
              <a:t>XI </a:t>
            </a:r>
            <a:r>
              <a:rPr lang="uk-UA" sz="2500" dirty="0"/>
              <a:t>ст. Згідно з цими даними, Есхіл народився в 525 до н. е. в сусідньому з Афінами містечку </a:t>
            </a:r>
            <a:r>
              <a:rPr lang="uk-UA" sz="2500" dirty="0" err="1"/>
              <a:t>Елевсіні</a:t>
            </a:r>
            <a:r>
              <a:rPr lang="uk-UA" sz="2500" dirty="0"/>
              <a:t>, його батьком був </a:t>
            </a:r>
            <a:r>
              <a:rPr lang="uk-UA" sz="2500" dirty="0" err="1"/>
              <a:t>Евфоріон</a:t>
            </a:r>
            <a:r>
              <a:rPr lang="uk-UA" sz="2500" dirty="0"/>
              <a:t>, що належав до стародавньої афінської аристократії, </a:t>
            </a:r>
            <a:r>
              <a:rPr lang="uk-UA" sz="2500" dirty="0" err="1"/>
              <a:t>евпатридів</a:t>
            </a:r>
            <a:r>
              <a:rPr lang="uk-UA" sz="2500" dirty="0"/>
              <a:t>. Есхіл воював з персами у Марафонській битві (490 до н. е., цей факт із гордістю відзначається у його епітафії), де загинув його брат </a:t>
            </a:r>
            <a:r>
              <a:rPr lang="uk-UA" sz="2500" dirty="0" err="1"/>
              <a:t>Кинагир</a:t>
            </a:r>
            <a:r>
              <a:rPr lang="uk-UA" sz="2500" dirty="0"/>
              <a:t>, брав участь також у битві при </a:t>
            </a:r>
            <a:r>
              <a:rPr lang="uk-UA" sz="2500" dirty="0" err="1"/>
              <a:t>Саламіні</a:t>
            </a:r>
            <a:r>
              <a:rPr lang="uk-UA" sz="2500" dirty="0"/>
              <a:t> (480 до н. е.), оскільки розповідь про цей бій у «Персах» швидше за все належить очевидцеві, і, ймовірно, при </a:t>
            </a:r>
            <a:r>
              <a:rPr lang="uk-UA" sz="2500" dirty="0" err="1"/>
              <a:t>Платеях</a:t>
            </a:r>
            <a:r>
              <a:rPr lang="uk-UA" sz="2500" dirty="0"/>
              <a:t> (479 до н. е.). За молодості Есхіла, за часів </a:t>
            </a:r>
            <a:r>
              <a:rPr lang="uk-UA" sz="2500" dirty="0" err="1"/>
              <a:t>упадку</a:t>
            </a:r>
            <a:r>
              <a:rPr lang="uk-UA" sz="2500" dirty="0"/>
              <a:t> </a:t>
            </a:r>
            <a:r>
              <a:rPr lang="uk-UA" sz="2500" dirty="0" err="1"/>
              <a:t>Пісістратидів</a:t>
            </a:r>
            <a:r>
              <a:rPr lang="uk-UA" sz="2500" dirty="0"/>
              <a:t>, Афіни були малозначним містом, але йому довелось стати свідком тріумфу демократичного ладу, який вивів Афіни на провідне місце в грецькому світі, що сталося після </a:t>
            </a:r>
            <a:r>
              <a:rPr lang="uk-UA" sz="2500" dirty="0" err="1"/>
              <a:t>греко-перських</a:t>
            </a:r>
            <a:r>
              <a:rPr lang="uk-UA" sz="2500" dirty="0"/>
              <a:t> </a:t>
            </a:r>
            <a:r>
              <a:rPr lang="uk-UA" sz="2500" dirty="0" smtClean="0"/>
              <a:t>воєн.              </a:t>
            </a:r>
          </a:p>
          <a:p>
            <a:pPr marL="0" indent="0">
              <a:buNone/>
            </a:pPr>
            <a:r>
              <a:rPr lang="uk-UA" sz="2500" dirty="0" smtClean="0"/>
              <a:t>     Вперше </a:t>
            </a:r>
            <a:r>
              <a:rPr lang="uk-UA" sz="2500" dirty="0"/>
              <a:t>Есхіл взяв участь у змаганні трагіків </a:t>
            </a:r>
            <a:r>
              <a:rPr lang="uk-UA" sz="2500" dirty="0" err="1"/>
              <a:t>бл</a:t>
            </a:r>
            <a:r>
              <a:rPr lang="uk-UA" sz="2500" dirty="0"/>
              <a:t>. 500 до н. е., під час першої Олімпіади, разом з </a:t>
            </a:r>
            <a:r>
              <a:rPr lang="uk-UA" sz="2500" dirty="0" err="1"/>
              <a:t>Хірилом</a:t>
            </a:r>
            <a:r>
              <a:rPr lang="uk-UA" sz="2500" dirty="0"/>
              <a:t> й </a:t>
            </a:r>
            <a:r>
              <a:rPr lang="uk-UA" sz="2500" dirty="0" err="1"/>
              <a:t>Пратином</a:t>
            </a:r>
            <a:r>
              <a:rPr lang="uk-UA" sz="2500" dirty="0"/>
              <a:t>, але перший приз йому вдалося здобути тільки в 484 до н. е., коли йому виповнилось сорок один рік. У 472 одержав першу нагороду за трилогію, що включала «Персів», у 467 перемогла </a:t>
            </a:r>
            <a:r>
              <a:rPr lang="uk-UA" sz="2500" dirty="0" err="1"/>
              <a:t>фіванська</a:t>
            </a:r>
            <a:r>
              <a:rPr lang="uk-UA" sz="2500" dirty="0"/>
              <a:t> тетралогія; у 463 — тетралогія про Данаїд, у 458 — шедевр «</a:t>
            </a:r>
            <a:r>
              <a:rPr lang="uk-UA" sz="2500" dirty="0" err="1"/>
              <a:t>Орестея</a:t>
            </a:r>
            <a:r>
              <a:rPr lang="uk-UA" sz="2500" dirty="0"/>
              <a:t>», єдина грецька трилогія, що дійшла до нас. Есхіл здобував перше місце щонайменше 13 разів і 15 посмертно (що було можливо лише тому, що як виняток його п'єси були допущені до повторних постановок). Афіняни дуже високо цінували його твори. Про це можна судити вже з того, що після його смерті в Афінах була прийнята ухвала, що всякий бажаючий поставити п'єсу Есхіла «одержить хор» від влади (тобто отримає дозвіл зробити постановку драми на святі Діонісій). Есхіл кілька разів (471—469) їздив на Сицилію і ставив там свої драми, а також склав трагедію «</a:t>
            </a:r>
            <a:r>
              <a:rPr lang="uk-UA" sz="2500" dirty="0" err="1"/>
              <a:t>Етнянки</a:t>
            </a:r>
            <a:r>
              <a:rPr lang="uk-UA" sz="2500" dirty="0"/>
              <a:t>» на честь заснування Етни тираном </a:t>
            </a:r>
            <a:r>
              <a:rPr lang="uk-UA" sz="2500" dirty="0" err="1"/>
              <a:t>Гієроном</a:t>
            </a:r>
            <a:r>
              <a:rPr lang="uk-UA" sz="2500" dirty="0"/>
              <a:t>, тодішнім правителем </a:t>
            </a:r>
            <a:r>
              <a:rPr lang="uk-UA" sz="2500" dirty="0" err="1"/>
              <a:t>Сіракуз</a:t>
            </a:r>
            <a:r>
              <a:rPr lang="uk-UA" sz="2500" dirty="0"/>
              <a:t>. Переказ про те, начебто в 468 до н. е. Есхіл залишив Афіни, тому що його обурив успіх молодшого суперника Софокла, очевидно недостовірний, бо у 467 до н. е. Есхіл уже знову в Афінах на постановці своєї трагедії «Семеро проти </a:t>
            </a:r>
            <a:r>
              <a:rPr lang="uk-UA" sz="2500" dirty="0" err="1"/>
              <a:t>Фів</a:t>
            </a:r>
            <a:r>
              <a:rPr lang="uk-UA" sz="2500" dirty="0"/>
              <a:t>». Після 458 до н. е. Есхіл знову поїхав до Сицилії, де помер у м. Гелі в 456 до н. е. Надгробний напис вважається твором самого поета:</a:t>
            </a:r>
          </a:p>
          <a:p>
            <a:pPr marL="0" indent="0">
              <a:buNone/>
            </a:pPr>
            <a:r>
              <a:rPr lang="uk-UA" sz="2500" dirty="0" smtClean="0"/>
              <a:t>            </a:t>
            </a:r>
            <a:r>
              <a:rPr lang="uk-UA" sz="2500" dirty="0"/>
              <a:t>Тут, у землі </a:t>
            </a:r>
            <a:r>
              <a:rPr lang="uk-UA" sz="2500" dirty="0" err="1"/>
              <a:t>хлібодайної</a:t>
            </a:r>
            <a:r>
              <a:rPr lang="uk-UA" sz="2500" dirty="0"/>
              <a:t> </a:t>
            </a:r>
            <a:r>
              <a:rPr lang="uk-UA" sz="2500" dirty="0" err="1"/>
              <a:t>Гели</a:t>
            </a:r>
            <a:r>
              <a:rPr lang="uk-UA" sz="2500" dirty="0"/>
              <a:t>, впокоївсь навіки</a:t>
            </a:r>
          </a:p>
          <a:p>
            <a:pPr marL="0" indent="0">
              <a:buNone/>
            </a:pPr>
            <a:r>
              <a:rPr lang="uk-UA" sz="2500" dirty="0" smtClean="0"/>
              <a:t>            Житель </a:t>
            </a:r>
            <a:r>
              <a:rPr lang="uk-UA" sz="2500" dirty="0"/>
              <a:t>афінський - Есхіл, </a:t>
            </a:r>
            <a:r>
              <a:rPr lang="uk-UA" sz="2500" dirty="0" err="1"/>
              <a:t>Евфоріона</a:t>
            </a:r>
            <a:r>
              <a:rPr lang="uk-UA" sz="2500" dirty="0"/>
              <a:t> син. </a:t>
            </a:r>
          </a:p>
          <a:p>
            <a:pPr marL="0" indent="0">
              <a:buNone/>
            </a:pPr>
            <a:r>
              <a:rPr lang="uk-UA" sz="2500" dirty="0" smtClean="0"/>
              <a:t>            Довговолосі </a:t>
            </a:r>
            <a:r>
              <a:rPr lang="uk-UA" sz="2500" dirty="0"/>
              <a:t>мідійці змогли оцінить його силу, </a:t>
            </a:r>
          </a:p>
          <a:p>
            <a:pPr marL="0" indent="0">
              <a:buNone/>
            </a:pPr>
            <a:r>
              <a:rPr lang="uk-UA" sz="2500" dirty="0" smtClean="0"/>
              <a:t>            А </a:t>
            </a:r>
            <a:r>
              <a:rPr lang="uk-UA" sz="2500" dirty="0"/>
              <a:t>марафонські гай і плем’я - свідки відваги його.</a:t>
            </a:r>
          </a:p>
          <a:p>
            <a:pPr marL="0" indent="0">
              <a:buNone/>
            </a:pPr>
            <a:r>
              <a:rPr lang="uk-UA" sz="2500" dirty="0"/>
              <a:t> </a:t>
            </a:r>
          </a:p>
          <a:p>
            <a:endParaRPr lang="uk-UA" dirty="0"/>
          </a:p>
        </p:txBody>
      </p:sp>
      <p:sp>
        <p:nvSpPr>
          <p:cNvPr id="6" name="Объект 5"/>
          <p:cNvSpPr>
            <a:spLocks noGrp="1"/>
          </p:cNvSpPr>
          <p:nvPr>
            <p:ph sz="quarter" idx="4"/>
          </p:nvPr>
        </p:nvSpPr>
        <p:spPr>
          <a:xfrm>
            <a:off x="1" y="4797152"/>
            <a:ext cx="3413626" cy="1944216"/>
          </a:xfrm>
        </p:spPr>
        <p:txBody>
          <a:bodyPr>
            <a:normAutofit fontScale="70000" lnSpcReduction="20000"/>
          </a:bodyPr>
          <a:lstStyle/>
          <a:p>
            <a:r>
              <a:rPr lang="uk-UA" dirty="0"/>
              <a:t>Як і всі трагіки до Софокла, він сам виконував ролі у своїх драмах, але наймав також і професійних акторів. Вважається, що саме Есхіл зробив надзвичайно важливий крок у розвитку драми, ввівши в дію другого актора.</a:t>
            </a:r>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184"/>
            <a:ext cx="3419872" cy="403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158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calcmode="lin" valueType="num">
                                      <p:cBhvr>
                                        <p:cTn id="5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923702"/>
          </a:xfrm>
        </p:spPr>
        <p:style>
          <a:lnRef idx="2">
            <a:schemeClr val="accent1"/>
          </a:lnRef>
          <a:fillRef idx="1">
            <a:schemeClr val="lt1"/>
          </a:fillRef>
          <a:effectRef idx="0">
            <a:schemeClr val="accent1"/>
          </a:effectRef>
          <a:fontRef idx="minor">
            <a:schemeClr val="dk1"/>
          </a:fontRef>
        </p:style>
        <p:txBody>
          <a:bodyPr>
            <a:noAutofit/>
          </a:bodyPr>
          <a:lstStyle/>
          <a:p>
            <a:pPr algn="ctr"/>
            <a:r>
              <a:rPr lang="uk-UA" sz="6600" dirty="0" smtClean="0">
                <a:ln>
                  <a:solidFill>
                    <a:schemeClr val="accent3"/>
                  </a:solidFill>
                </a:ln>
              </a:rPr>
              <a:t>Софокл</a:t>
            </a:r>
            <a:endParaRPr lang="uk-UA" sz="6600" dirty="0">
              <a:ln>
                <a:solidFill>
                  <a:schemeClr val="accent3"/>
                </a:solidFill>
              </a:ln>
            </a:endParaRPr>
          </a:p>
        </p:txBody>
      </p:sp>
      <p:sp>
        <p:nvSpPr>
          <p:cNvPr id="3" name="Объект 2"/>
          <p:cNvSpPr>
            <a:spLocks noGrp="1"/>
          </p:cNvSpPr>
          <p:nvPr>
            <p:ph idx="1"/>
          </p:nvPr>
        </p:nvSpPr>
        <p:spPr>
          <a:xfrm>
            <a:off x="3575050" y="1268760"/>
            <a:ext cx="5111750" cy="5256584"/>
          </a:xfrm>
        </p:spPr>
        <p:txBody>
          <a:bodyPr>
            <a:normAutofit fontScale="25000" lnSpcReduction="20000"/>
          </a:bodyPr>
          <a:lstStyle/>
          <a:p>
            <a:pPr marL="0" indent="0">
              <a:buNone/>
            </a:pPr>
            <a:r>
              <a:rPr lang="uk-UA" dirty="0"/>
              <a:t>Софокл народився в селищі </a:t>
            </a:r>
            <a:r>
              <a:rPr lang="uk-UA" dirty="0" err="1"/>
              <a:t>Колонос</a:t>
            </a:r>
            <a:r>
              <a:rPr lang="uk-UA" dirty="0"/>
              <a:t>, що існувало на відстані приблизно за 2,5 км на північ від Афінського акрополя. Різні джерела вказують на 488, 495 та 496 р. до н. е. Його батько </a:t>
            </a:r>
            <a:r>
              <a:rPr lang="uk-UA" dirty="0" err="1"/>
              <a:t>Софілл</a:t>
            </a:r>
            <a:r>
              <a:rPr lang="uk-UA" dirty="0"/>
              <a:t> був заможною людиною, власником зброярні. Майбутній поет отримав гарну освіту, навчався музиці у </a:t>
            </a:r>
            <a:r>
              <a:rPr lang="uk-UA" dirty="0" err="1"/>
              <a:t>Лампра</a:t>
            </a:r>
            <a:r>
              <a:rPr lang="uk-UA" dirty="0"/>
              <a:t>, а крім того, здобував відзнаки на атлетичних змаганнях. Замолоду Софокл відрізнявся надзвичайною красою, імовірно, тому йому доручили очолити хор юнаків, що співали вдячні гімни богам після перемоги над персами при </a:t>
            </a:r>
            <a:r>
              <a:rPr lang="uk-UA" dirty="0" err="1"/>
              <a:t>Саламіні</a:t>
            </a:r>
            <a:r>
              <a:rPr lang="uk-UA" dirty="0"/>
              <a:t> (480 до н. е.).</a:t>
            </a:r>
          </a:p>
          <a:p>
            <a:pPr marL="0" indent="0">
              <a:buNone/>
            </a:pPr>
            <a:r>
              <a:rPr lang="uk-UA" dirty="0"/>
              <a:t> </a:t>
            </a:r>
          </a:p>
          <a:p>
            <a:pPr marL="0" indent="0">
              <a:buNone/>
            </a:pPr>
            <a:r>
              <a:rPr lang="uk-UA" dirty="0"/>
              <a:t>Дванадцятьма роками пізніше (468 до н. е.) Софокл уперше взяв участь у театральних святах і </a:t>
            </a:r>
            <a:r>
              <a:rPr lang="uk-UA" dirty="0" err="1" smtClean="0"/>
              <a:t>здобуво</a:t>
            </a:r>
            <a:r>
              <a:rPr lang="uk-UA" dirty="0" smtClean="0"/>
              <a:t> перший </a:t>
            </a:r>
            <a:r>
              <a:rPr lang="uk-UA" dirty="0"/>
              <a:t>приз, перевершивши свого великого попередника Есхіла. Змагання двох настільки визначних поетів викликало в публіці живе зацікавлення, з цього моменту і до самої смерті Софокл залишався найбільш популярним з афінських драматургів: більше 20 разів він ставав в змаганні першим, багато разів другим і ніколи не посідав третього місця (учасників було завжди троє). Не було йому рівних і за обсягом написаного: вважається, що Софоклу належало 123 драми. Софокл мав успіх не тільки як драматург, а був взагалі популярною особою в Стародавніх Афінах.</a:t>
            </a:r>
          </a:p>
          <a:p>
            <a:pPr marL="0" indent="0">
              <a:buNone/>
            </a:pPr>
            <a:r>
              <a:rPr lang="uk-UA" dirty="0"/>
              <a:t> </a:t>
            </a:r>
          </a:p>
          <a:p>
            <a:pPr marL="0" indent="0">
              <a:buNone/>
            </a:pPr>
            <a:r>
              <a:rPr lang="uk-UA" dirty="0"/>
              <a:t>Софокл, як і всі афіняни в </a:t>
            </a:r>
            <a:r>
              <a:rPr lang="en-US" dirty="0"/>
              <a:t>V </a:t>
            </a:r>
            <a:r>
              <a:rPr lang="uk-UA" dirty="0"/>
              <a:t>ст. до н. е., активно брав участь у суспільному житті. Замолоду </a:t>
            </a:r>
            <a:r>
              <a:rPr lang="uk-UA" dirty="0" smtClean="0"/>
              <a:t>був прибічником </a:t>
            </a:r>
            <a:r>
              <a:rPr lang="uk-UA" dirty="0" err="1"/>
              <a:t>Кімона</a:t>
            </a:r>
            <a:r>
              <a:rPr lang="uk-UA" dirty="0"/>
              <a:t>, який очолював угруповання землевласників, а пізніше долучився до </a:t>
            </a:r>
            <a:r>
              <a:rPr lang="uk-UA" dirty="0" err="1"/>
              <a:t>Перікла</a:t>
            </a:r>
            <a:r>
              <a:rPr lang="uk-UA" dirty="0"/>
              <a:t> і до кінця життя залишався прибічником </a:t>
            </a:r>
            <a:r>
              <a:rPr lang="uk-UA" dirty="0" err="1"/>
              <a:t>періклової</a:t>
            </a:r>
            <a:r>
              <a:rPr lang="uk-UA" dirty="0"/>
              <a:t> демократії. Існують припущення, що він був членом колегії, яка відігравала важливу роль, скарбників Афінського союзу в 443—442 до н. е., і цілком певно відомо, що Софокл був обраний одним з десяти стратегів, які командували каральною експедицією проти </a:t>
            </a:r>
            <a:r>
              <a:rPr lang="uk-UA" dirty="0" err="1"/>
              <a:t>Самоса</a:t>
            </a:r>
            <a:r>
              <a:rPr lang="uk-UA" dirty="0"/>
              <a:t> в 440 до н. е. Ймовірно, ще двічі Софокла обирали стратегом. Уже в досить літньому віці, коли Афіни проходили через епоху поразки і розпачу, Софокла обрали одним із десяти «</a:t>
            </a:r>
            <a:r>
              <a:rPr lang="uk-UA" dirty="0" err="1"/>
              <a:t>пробулів</a:t>
            </a:r>
            <a:r>
              <a:rPr lang="uk-UA" dirty="0"/>
              <a:t>» (</a:t>
            </a:r>
            <a:r>
              <a:rPr lang="uk-UA" dirty="0" err="1"/>
              <a:t>уперекладі</a:t>
            </a:r>
            <a:r>
              <a:rPr lang="uk-UA" dirty="0"/>
              <a:t> з грецької — «радник»), котрим були довірені доля Афін після катастрофи, що спіткала експедицію на Сицилію (413 до н. е.). Таким чином, успіхи Софокла на державному поприщі не поступаються його поетичним досягненням, що цілком характерно як для Афін </a:t>
            </a:r>
            <a:r>
              <a:rPr lang="en-US" dirty="0"/>
              <a:t>V </a:t>
            </a:r>
            <a:r>
              <a:rPr lang="uk-UA" dirty="0"/>
              <a:t>століття, так і для самого Софокла.</a:t>
            </a:r>
          </a:p>
          <a:p>
            <a:pPr marL="0" indent="0">
              <a:buNone/>
            </a:pPr>
            <a:r>
              <a:rPr lang="uk-UA" dirty="0"/>
              <a:t> </a:t>
            </a:r>
          </a:p>
          <a:p>
            <a:pPr marL="0" indent="0">
              <a:buNone/>
            </a:pPr>
            <a:r>
              <a:rPr lang="uk-UA" dirty="0"/>
              <a:t>Софокл славився не тільки відданістю Афінам, а й благочестям. Повідомляють, що він заснував святилище Геракла і був жерцем одного з другорядних божеств-цілителів, </a:t>
            </a:r>
            <a:r>
              <a:rPr lang="uk-UA" dirty="0" err="1"/>
              <a:t>Халона</a:t>
            </a:r>
            <a:r>
              <a:rPr lang="uk-UA" dirty="0"/>
              <a:t> або </a:t>
            </a:r>
            <a:r>
              <a:rPr lang="uk-UA" dirty="0" err="1"/>
              <a:t>Алкона</a:t>
            </a:r>
            <a:r>
              <a:rPr lang="uk-UA" dirty="0"/>
              <a:t>, зв'язаного з культом Асклепія, і що він приймав у власному будинку бога Асклепія доти, доки не був завершений його храм в Афінах. (Культ Асклепія утверджується в Афінах у 420 до н. е.; божеством, якого приймав у себе Софокл, майже напевно був священний змій.) Після смерті Софокл був обожнений під ім'ям «героя </a:t>
            </a:r>
            <a:r>
              <a:rPr lang="uk-UA" dirty="0" err="1"/>
              <a:t>Дексіона</a:t>
            </a:r>
            <a:r>
              <a:rPr lang="uk-UA" dirty="0"/>
              <a:t>» (це ім'я, породжене коренем «</a:t>
            </a:r>
            <a:r>
              <a:rPr lang="uk-UA" dirty="0" err="1"/>
              <a:t>декс-</a:t>
            </a:r>
            <a:r>
              <a:rPr lang="uk-UA" dirty="0"/>
              <a:t>», гр. «приймати», можливо, нагадує про те, як він «приймав» Асклепія).</a:t>
            </a:r>
          </a:p>
          <a:p>
            <a:pPr marL="0" indent="0">
              <a:buNone/>
            </a:pPr>
            <a:r>
              <a:rPr lang="uk-UA" dirty="0"/>
              <a:t> </a:t>
            </a:r>
          </a:p>
          <a:p>
            <a:pPr marL="0" indent="0">
              <a:buNone/>
            </a:pPr>
            <a:r>
              <a:rPr lang="uk-UA" dirty="0"/>
              <a:t>Широко відомий анекдот про те, як Софокла викликав до суду його син </a:t>
            </a:r>
            <a:r>
              <a:rPr lang="uk-UA" dirty="0" err="1"/>
              <a:t>Іофон</a:t>
            </a:r>
            <a:r>
              <a:rPr lang="uk-UA" dirty="0"/>
              <a:t>, який бажав довести, що старий батько вже не в змозі керувати майном родини. Тоді Софокл переконав суддів у своїй розумовій повноцінності, продекламувавши оду на честь Афін з «</a:t>
            </a:r>
            <a:r>
              <a:rPr lang="uk-UA" dirty="0" err="1"/>
              <a:t>Едіпа</a:t>
            </a:r>
            <a:r>
              <a:rPr lang="uk-UA" dirty="0"/>
              <a:t> у Колоні». Ця історія, безумовно, вигадана, оскільки повідомлення сучасників підтверджують, що останні роки Софокла минулися настільки ж безтурботно, як і початок його життя, і він до кінця зберіг найкращі стосунки з </a:t>
            </a:r>
            <a:r>
              <a:rPr lang="uk-UA" dirty="0" err="1"/>
              <a:t>Іофоном</a:t>
            </a:r>
            <a:r>
              <a:rPr lang="uk-UA" dirty="0"/>
              <a:t>. Останнє, що відомо про Софокла, — це його вчинок при одержанні звістки про смерть Еврипіда (навесні 406 до н. е.). Тоді Софокл одягнув учасників хору у жалобне і вивів їх на «</a:t>
            </a:r>
            <a:r>
              <a:rPr lang="uk-UA" dirty="0" err="1"/>
              <a:t>проагон</a:t>
            </a:r>
            <a:r>
              <a:rPr lang="uk-UA" dirty="0"/>
              <a:t>» (свого роду генеральна репетиція перед змаганням трагіків) без святкових вінків. У січні 405 до н. е., коли була поставлена комедія Аристофана «Жаби», Софокла вже не було в живих. Розповідають, що Софокл читав публічно свою нову трагедію. Закінчивши читати, з хвилюванням чекав, що скажуть слухачі, думки яких розійшлися. Коли дізнався, що більшості твір сподобався, помер від радості.</a:t>
            </a:r>
          </a:p>
          <a:p>
            <a:pPr marL="0" indent="0">
              <a:buNone/>
            </a:pPr>
            <a:r>
              <a:rPr lang="uk-UA" dirty="0"/>
              <a:t> </a:t>
            </a:r>
          </a:p>
          <a:p>
            <a:pPr marL="0" indent="0">
              <a:buNone/>
            </a:pPr>
            <a:r>
              <a:rPr lang="uk-UA" dirty="0"/>
              <a:t>В останні роки життя Софокл став свідком </a:t>
            </a:r>
            <a:r>
              <a:rPr lang="uk-UA" dirty="0" err="1"/>
              <a:t>Пелопонеської</a:t>
            </a:r>
            <a:r>
              <a:rPr lang="uk-UA" dirty="0"/>
              <a:t> війни, він помер за два роки до її закінчення, коли значна частина Аттики була захоплена спартанцями. Сучасники вбачали в його житті суцільну низку успіхів. </a:t>
            </a:r>
            <a:r>
              <a:rPr lang="uk-UA" dirty="0" err="1"/>
              <a:t>„Блаженний</a:t>
            </a:r>
            <a:r>
              <a:rPr lang="uk-UA" dirty="0"/>
              <a:t> Софокл, — викликує комедіограф </a:t>
            </a:r>
            <a:r>
              <a:rPr lang="uk-UA" dirty="0" err="1"/>
              <a:t>Фрініх</a:t>
            </a:r>
            <a:r>
              <a:rPr lang="uk-UA" dirty="0"/>
              <a:t> у «Музах», поставлених у січні 405 до н. е.). Софокл помер, проживши довге життя, він був щасливий, розумний, склав безліч прекрасних трагедій і помер благополучно, не зазнавши ніяких лих“.</a:t>
            </a:r>
          </a:p>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3320840" cy="451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548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5486400" cy="566738"/>
          </a:xfrm>
        </p:spPr>
        <p:txBody>
          <a:bodyPr>
            <a:noAutofit/>
          </a:bodyPr>
          <a:lstStyle/>
          <a:p>
            <a:r>
              <a:rPr lang="uk-UA" sz="6000" dirty="0" smtClean="0">
                <a:solidFill>
                  <a:schemeClr val="accent5">
                    <a:lumMod val="50000"/>
                  </a:schemeClr>
                </a:solidFill>
              </a:rPr>
              <a:t>      Еврипід</a:t>
            </a:r>
            <a:endParaRPr lang="uk-UA" sz="6000" dirty="0">
              <a:solidFill>
                <a:schemeClr val="accent5">
                  <a:lumMod val="50000"/>
                </a:schemeClr>
              </a:solidFill>
            </a:endParaRPr>
          </a:p>
        </p:txBody>
      </p:sp>
      <p:sp>
        <p:nvSpPr>
          <p:cNvPr id="4" name="Текст 3"/>
          <p:cNvSpPr>
            <a:spLocks noGrp="1"/>
          </p:cNvSpPr>
          <p:nvPr>
            <p:ph type="body" sz="half" idx="2"/>
          </p:nvPr>
        </p:nvSpPr>
        <p:spPr>
          <a:xfrm>
            <a:off x="3995936" y="692696"/>
            <a:ext cx="4896544" cy="6336704"/>
          </a:xfrm>
        </p:spPr>
        <p:txBody>
          <a:bodyPr>
            <a:normAutofit fontScale="70000" lnSpcReduction="20000"/>
          </a:bodyPr>
          <a:lstStyle/>
          <a:p>
            <a:r>
              <a:rPr lang="uk-UA" dirty="0"/>
              <a:t>Згідно з </a:t>
            </a:r>
            <a:r>
              <a:rPr lang="uk-UA" dirty="0" err="1"/>
              <a:t>Пароською</a:t>
            </a:r>
            <a:r>
              <a:rPr lang="uk-UA" dirty="0"/>
              <a:t> </a:t>
            </a:r>
            <a:r>
              <a:rPr lang="uk-UA" dirty="0" err="1"/>
              <a:t>хронікою</a:t>
            </a:r>
            <a:r>
              <a:rPr lang="uk-UA" dirty="0"/>
              <a:t> Еврипід народився на острові </a:t>
            </a:r>
            <a:r>
              <a:rPr lang="uk-UA" dirty="0" err="1"/>
              <a:t>Саламін</a:t>
            </a:r>
            <a:r>
              <a:rPr lang="uk-UA" dirty="0"/>
              <a:t> у 484 році до н. е. За іншою версією поет народився в день </a:t>
            </a:r>
            <a:r>
              <a:rPr lang="uk-UA" dirty="0" err="1"/>
              <a:t>Саламінської</a:t>
            </a:r>
            <a:r>
              <a:rPr lang="uk-UA" dirty="0"/>
              <a:t> перемоги (28 вересня 480 року до н. е.), коли на острів висадилися афіняни, під час війни проти персів. Його батько </a:t>
            </a:r>
            <a:r>
              <a:rPr lang="uk-UA" dirty="0" err="1"/>
              <a:t>Мнесарх</a:t>
            </a:r>
            <a:r>
              <a:rPr lang="uk-UA" dirty="0"/>
              <a:t> мав невелику земельну власність, але спромігся дати синам освіту. За </a:t>
            </a:r>
            <a:r>
              <a:rPr lang="uk-UA" dirty="0" err="1"/>
              <a:t>Арістофаном</a:t>
            </a:r>
            <a:r>
              <a:rPr lang="uk-UA" dirty="0"/>
              <a:t>, його мати — </a:t>
            </a:r>
            <a:r>
              <a:rPr lang="uk-UA" dirty="0" err="1"/>
              <a:t>зеленщиця</a:t>
            </a:r>
            <a:r>
              <a:rPr lang="uk-UA" dirty="0"/>
              <a:t> </a:t>
            </a:r>
            <a:r>
              <a:rPr lang="uk-UA" dirty="0" err="1"/>
              <a:t>Клейто</a:t>
            </a:r>
            <a:r>
              <a:rPr lang="uk-UA" dirty="0"/>
              <a:t>, але пізніший біограф </a:t>
            </a:r>
            <a:r>
              <a:rPr lang="uk-UA" dirty="0" err="1"/>
              <a:t>Філохор</a:t>
            </a:r>
            <a:r>
              <a:rPr lang="uk-UA" dirty="0"/>
              <a:t> заперечує це. Відомо, що він навчався у видатних філософів Протагора й </a:t>
            </a:r>
            <a:r>
              <a:rPr lang="uk-UA" dirty="0" err="1"/>
              <a:t>Анаксагора</a:t>
            </a:r>
            <a:r>
              <a:rPr lang="uk-UA" dirty="0"/>
              <a:t>, дружив з </a:t>
            </a:r>
            <a:r>
              <a:rPr lang="uk-UA" dirty="0" err="1"/>
              <a:t>Архілаєм</a:t>
            </a:r>
            <a:r>
              <a:rPr lang="uk-UA" dirty="0"/>
              <a:t>, </a:t>
            </a:r>
            <a:r>
              <a:rPr lang="uk-UA" dirty="0" err="1"/>
              <a:t>Продиком</a:t>
            </a:r>
            <a:r>
              <a:rPr lang="uk-UA" dirty="0"/>
              <a:t> та Сократом, мав значну бібліотеку. Хлопчиком майбутній поет брав участь у щорічному вшануванні Аполлона в його </a:t>
            </a:r>
            <a:r>
              <a:rPr lang="uk-UA" dirty="0" err="1"/>
              <a:t>делоському</a:t>
            </a:r>
            <a:r>
              <a:rPr lang="uk-UA" dirty="0"/>
              <a:t> храмі, що вважалося привілеєм давніх аттічних родів. Як свідчать біографи, замолоду Еврипід здобував перемоги як атлет, захоплювався малюванням.</a:t>
            </a:r>
          </a:p>
          <a:p>
            <a:r>
              <a:rPr lang="uk-UA" dirty="0"/>
              <a:t> </a:t>
            </a:r>
          </a:p>
          <a:p>
            <a:r>
              <a:rPr lang="uk-UA" dirty="0"/>
              <a:t>Творчість </a:t>
            </a:r>
            <a:r>
              <a:rPr lang="uk-UA" dirty="0" err="1"/>
              <a:t>Евріпіда</a:t>
            </a:r>
            <a:r>
              <a:rPr lang="uk-UA" dirty="0"/>
              <a:t>, який сформувався в роки кризи афінської демократії, розкладу полісної моралі, посилення індивідуалізму, відрізняється різко критичним ставленням до міфології, етичних норм та інших традицій. Це викликало обурення сучасників і, цілком зрозуміло, що навколо нього склалася несприятлива атмосфера (відбита у творах </a:t>
            </a:r>
            <a:r>
              <a:rPr lang="uk-UA" dirty="0" err="1"/>
              <a:t>Арістофана</a:t>
            </a:r>
            <a:r>
              <a:rPr lang="uk-UA" dirty="0"/>
              <a:t>), внаслідок чого поет наприкінці життя залишив Афіни. Після нетривалого перебування у </a:t>
            </a:r>
            <a:r>
              <a:rPr lang="uk-UA" dirty="0" err="1"/>
              <a:t>фессалійській</a:t>
            </a:r>
            <a:r>
              <a:rPr lang="uk-UA" dirty="0"/>
              <a:t> </a:t>
            </a:r>
            <a:r>
              <a:rPr lang="uk-UA" dirty="0" err="1"/>
              <a:t>Магнесії</a:t>
            </a:r>
            <a:r>
              <a:rPr lang="uk-UA" dirty="0"/>
              <a:t> </a:t>
            </a:r>
            <a:r>
              <a:rPr lang="uk-UA" dirty="0" err="1"/>
              <a:t>Евріпід</a:t>
            </a:r>
            <a:r>
              <a:rPr lang="uk-UA" dirty="0"/>
              <a:t> поселився в Македонії, де й помер 406 до н. е. Недобрі плітки розповідали і про його смерть: нібито він був розірваний псами, або навіть розтерзаний жінками.</a:t>
            </a:r>
          </a:p>
          <a:p>
            <a:r>
              <a:rPr lang="uk-UA" dirty="0"/>
              <a:t> </a:t>
            </a:r>
          </a:p>
          <a:p>
            <a:r>
              <a:rPr lang="uk-UA" dirty="0"/>
              <a:t>Є відомості, що Еврипід почав працювати над трагедіями вже у вісімнадцятирічному віці, але в змаганні драматургів він вперше взяв участь лише в 455 до н. е., коли йому було близько тридцяти років. В цьому змаганні драматург посів третє місце. За все життя йому вдалося здобути лише п'ять перемог (останню — посмертно). Еврипід, на відміну від Есхіла та Софокла, сам на сцені не виступав, а також, порушуючи традиції, не писав музику до своїх творів, доручаючи цю справу музикантам.</a:t>
            </a:r>
          </a:p>
          <a:p>
            <a:r>
              <a:rPr lang="uk-UA" dirty="0"/>
              <a:t> </a:t>
            </a:r>
          </a:p>
          <a:p>
            <a:r>
              <a:rPr lang="uk-UA" dirty="0"/>
              <a:t>Незрозумілий сучасниками, Еврипід набув слави великого трагіка, який підготував мистецтво нової драми. Він широко вводить до драматичної дії раціональні інтонації філософського диспуту (в дусі софістів) або судових розглядів, поєднуючи граничний раціоналізм з психологізмом. Еврипіду властиве незвичне для античної трагедії посилення побутового елементу, цікавість до приватного життя людей. Показові кінцівки драм. Автор нехтує природним розвитком і завершеністю дії і тому в фіналі часто відбувається несподівана розв'язка, зазвичай пов'язана з втручанням божества, яке з'являлося на спеціальній театральній машині (</a:t>
            </a:r>
            <a:r>
              <a:rPr lang="uk-UA" dirty="0" err="1"/>
              <a:t>еорема</a:t>
            </a:r>
            <a:r>
              <a:rPr lang="uk-UA" dirty="0"/>
              <a:t>). Цей прийом пізніше отримав назву «</a:t>
            </a:r>
            <a:r>
              <a:rPr lang="en-US" dirty="0" err="1"/>
              <a:t>deus</a:t>
            </a:r>
            <a:r>
              <a:rPr lang="en-US" dirty="0"/>
              <a:t> ex </a:t>
            </a:r>
            <a:r>
              <a:rPr lang="en-US" dirty="0" err="1"/>
              <a:t>machina</a:t>
            </a:r>
            <a:r>
              <a:rPr lang="en-US" dirty="0"/>
              <a:t>» («</a:t>
            </a:r>
            <a:r>
              <a:rPr lang="uk-UA" dirty="0"/>
              <a:t>бог з машини»). Творчість </a:t>
            </a:r>
            <a:r>
              <a:rPr lang="uk-UA" dirty="0" err="1"/>
              <a:t>Евріпіда</a:t>
            </a:r>
            <a:r>
              <a:rPr lang="uk-UA" dirty="0"/>
              <a:t> по-справжньому оцінили вже після його смерті; до падіння Римської імперії він залишався найвідомішим і найпопулярнішим драматургом античності. Простежується вплив на </a:t>
            </a:r>
            <a:r>
              <a:rPr lang="uk-UA" dirty="0" err="1"/>
              <a:t>Менандра</a:t>
            </a:r>
            <a:r>
              <a:rPr lang="uk-UA" dirty="0"/>
              <a:t>, трагедії Сенеки Молодшого та на європейську драматургію. Від трагедій «</a:t>
            </a:r>
            <a:r>
              <a:rPr lang="uk-UA" dirty="0" err="1"/>
              <a:t>Медея</a:t>
            </a:r>
            <a:r>
              <a:rPr lang="uk-UA" dirty="0"/>
              <a:t>», «</a:t>
            </a:r>
            <a:r>
              <a:rPr lang="uk-UA" dirty="0" err="1"/>
              <a:t>Гіпполіт</a:t>
            </a:r>
            <a:r>
              <a:rPr lang="uk-UA" dirty="0"/>
              <a:t>» та інших веде початок розвиток драми в бік патетичної, пафосної трагедії значних, часом патологічних пристрастей (цю лінію розвивають Сенека, Расін та інші). Від трагедій «Іон», «</a:t>
            </a:r>
            <a:r>
              <a:rPr lang="uk-UA" dirty="0" err="1"/>
              <a:t>Єлена</a:t>
            </a:r>
            <a:r>
              <a:rPr lang="uk-UA" dirty="0"/>
              <a:t>» та інших, де вперше з'являються мотиви загубленої й знайденої дитини тощо — веде шлях в сторону побутової драми, просторікуватих персонажів (через побутову комедію </a:t>
            </a:r>
            <a:r>
              <a:rPr lang="uk-UA" dirty="0" err="1"/>
              <a:t>Менандра</a:t>
            </a:r>
            <a:r>
              <a:rPr lang="uk-UA" dirty="0"/>
              <a:t> цей напрям веде до </a:t>
            </a:r>
            <a:r>
              <a:rPr lang="uk-UA" dirty="0" err="1"/>
              <a:t>Плавта</a:t>
            </a:r>
            <a:r>
              <a:rPr lang="uk-UA" dirty="0"/>
              <a:t>, а через нього до Мольєра). Трагедії </a:t>
            </a:r>
            <a:r>
              <a:rPr lang="uk-UA" dirty="0" err="1"/>
              <a:t>Евріпіда</a:t>
            </a:r>
            <a:r>
              <a:rPr lang="uk-UA" dirty="0"/>
              <a:t> час від часу з'являються і в репертуарі сучасного театру.</a:t>
            </a:r>
          </a:p>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249798" cy="432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025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circle(in)">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circle(in)">
                                      <p:cBhvr>
                                        <p:cTn id="33" dur="20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ircle(in)">
                                      <p:cBhvr>
                                        <p:cTn id="38" dur="20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circle(in)">
                                      <p:cBhvr>
                                        <p:cTn id="4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68761"/>
            <a:ext cx="7772400" cy="4032448"/>
          </a:xfrm>
        </p:spPr>
        <p:txBody>
          <a:bodyPr>
            <a:normAutofit/>
          </a:bodyPr>
          <a:lstStyle/>
          <a:p>
            <a:r>
              <a:rPr lang="uk-UA" sz="6000" dirty="0" smtClean="0">
                <a:solidFill>
                  <a:srgbClr val="C00000"/>
                </a:solidFill>
              </a:rPr>
              <a:t>ОСНОВОПОЛОЖНИКИ </a:t>
            </a:r>
            <a:br>
              <a:rPr lang="uk-UA" sz="6000" dirty="0" smtClean="0">
                <a:solidFill>
                  <a:srgbClr val="C00000"/>
                </a:solidFill>
              </a:rPr>
            </a:br>
            <a:r>
              <a:rPr lang="uk-UA" sz="6000" dirty="0" smtClean="0">
                <a:solidFill>
                  <a:srgbClr val="C00000"/>
                </a:solidFill>
              </a:rPr>
              <a:t>КОМЕДІЇ</a:t>
            </a:r>
            <a:endParaRPr lang="uk-UA" sz="6000" dirty="0">
              <a:solidFill>
                <a:srgbClr val="C00000"/>
              </a:solidFill>
            </a:endParaRPr>
          </a:p>
        </p:txBody>
      </p:sp>
    </p:spTree>
    <p:extLst>
      <p:ext uri="{BB962C8B-B14F-4D97-AF65-F5344CB8AC3E}">
        <p14:creationId xmlns:p14="http://schemas.microsoft.com/office/powerpoint/2010/main" val="3012932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266"/>
            <a:ext cx="8229600" cy="1143000"/>
          </a:xfrm>
        </p:spPr>
        <p:txBody>
          <a:bodyPr/>
          <a:lstStyle/>
          <a:p>
            <a:r>
              <a:rPr lang="uk-UA" dirty="0" err="1"/>
              <a:t>К</a:t>
            </a:r>
            <a:r>
              <a:rPr lang="uk-UA" dirty="0" err="1" smtClean="0"/>
              <a:t>ратин</a:t>
            </a:r>
            <a:endParaRPr lang="uk-UA" dirty="0"/>
          </a:p>
        </p:txBody>
      </p:sp>
      <p:sp>
        <p:nvSpPr>
          <p:cNvPr id="3" name="Объект 2"/>
          <p:cNvSpPr>
            <a:spLocks noGrp="1"/>
          </p:cNvSpPr>
          <p:nvPr>
            <p:ph idx="1"/>
          </p:nvPr>
        </p:nvSpPr>
        <p:spPr>
          <a:xfrm>
            <a:off x="3059832" y="1196752"/>
            <a:ext cx="5637312" cy="5472608"/>
          </a:xfrm>
        </p:spPr>
        <p:txBody>
          <a:bodyPr>
            <a:normAutofit fontScale="40000" lnSpcReduction="20000"/>
          </a:bodyPr>
          <a:lstStyle/>
          <a:p>
            <a:r>
              <a:rPr lang="ru-RU" dirty="0" err="1"/>
              <a:t>Кратин</a:t>
            </a:r>
            <a:r>
              <a:rPr lang="ru-RU" dirty="0"/>
              <a:t> ( др.-греч. </a:t>
            </a:r>
            <a:r>
              <a:rPr lang="ru-RU" dirty="0" err="1"/>
              <a:t>Κρ</a:t>
            </a:r>
            <a:r>
              <a:rPr lang="ru-RU" dirty="0"/>
              <a:t>ατῖνος; 520 до н. е.. - 423 до н. е.. .) - </a:t>
            </a:r>
            <a:r>
              <a:rPr lang="ru-RU" dirty="0" err="1"/>
              <a:t>старогрецький</a:t>
            </a:r>
            <a:r>
              <a:rPr lang="ru-RU" dirty="0"/>
              <a:t>, </a:t>
            </a:r>
            <a:r>
              <a:rPr lang="ru-RU" dirty="0" err="1"/>
              <a:t>афінський</a:t>
            </a:r>
            <a:r>
              <a:rPr lang="ru-RU" dirty="0"/>
              <a:t> </a:t>
            </a:r>
            <a:r>
              <a:rPr lang="ru-RU" dirty="0" err="1"/>
              <a:t>комік</a:t>
            </a:r>
            <a:r>
              <a:rPr lang="ru-RU" dirty="0"/>
              <a:t>, </a:t>
            </a:r>
            <a:r>
              <a:rPr lang="ru-RU" dirty="0" err="1"/>
              <a:t>син</a:t>
            </a:r>
            <a:r>
              <a:rPr lang="ru-RU" dirty="0"/>
              <a:t> </a:t>
            </a:r>
            <a:r>
              <a:rPr lang="ru-RU" dirty="0" err="1"/>
              <a:t>Каллімеда</a:t>
            </a:r>
            <a:r>
              <a:rPr lang="ru-RU" dirty="0"/>
              <a:t> . </a:t>
            </a:r>
          </a:p>
          <a:p>
            <a:endParaRPr lang="ru-RU" dirty="0"/>
          </a:p>
          <a:p>
            <a:endParaRPr lang="ru-RU" dirty="0"/>
          </a:p>
          <a:p>
            <a:r>
              <a:rPr lang="ru-RU" dirty="0" err="1"/>
              <a:t>Засновник</a:t>
            </a:r>
            <a:r>
              <a:rPr lang="ru-RU" dirty="0"/>
              <a:t> </a:t>
            </a:r>
            <a:r>
              <a:rPr lang="ru-RU" dirty="0" err="1"/>
              <a:t>старшої</a:t>
            </a:r>
            <a:r>
              <a:rPr lang="ru-RU" dirty="0"/>
              <a:t> </a:t>
            </a:r>
            <a:r>
              <a:rPr lang="ru-RU" dirty="0" err="1"/>
              <a:t>афінської</a:t>
            </a:r>
            <a:r>
              <a:rPr lang="ru-RU" dirty="0"/>
              <a:t> </a:t>
            </a:r>
            <a:r>
              <a:rPr lang="ru-RU" dirty="0" err="1"/>
              <a:t>комедії</a:t>
            </a:r>
            <a:r>
              <a:rPr lang="ru-RU" dirty="0"/>
              <a:t> , </a:t>
            </a:r>
            <a:r>
              <a:rPr lang="ru-RU" dirty="0" err="1"/>
              <a:t>що</a:t>
            </a:r>
            <a:r>
              <a:rPr lang="ru-RU" dirty="0"/>
              <a:t> </a:t>
            </a:r>
            <a:r>
              <a:rPr lang="ru-RU" dirty="0" err="1"/>
              <a:t>досягла</a:t>
            </a:r>
            <a:r>
              <a:rPr lang="ru-RU" dirty="0"/>
              <a:t> </a:t>
            </a:r>
            <a:r>
              <a:rPr lang="ru-RU" dirty="0" err="1"/>
              <a:t>найвищого</a:t>
            </a:r>
            <a:r>
              <a:rPr lang="ru-RU" dirty="0"/>
              <a:t> </a:t>
            </a:r>
            <a:r>
              <a:rPr lang="ru-RU" dirty="0" err="1"/>
              <a:t>розквіту</a:t>
            </a:r>
            <a:r>
              <a:rPr lang="ru-RU" dirty="0"/>
              <a:t> в </a:t>
            </a:r>
            <a:r>
              <a:rPr lang="ru-RU" dirty="0" err="1"/>
              <a:t>творах</a:t>
            </a:r>
            <a:r>
              <a:rPr lang="ru-RU" dirty="0"/>
              <a:t> </a:t>
            </a:r>
            <a:r>
              <a:rPr lang="ru-RU" dirty="0" err="1"/>
              <a:t>Евполида</a:t>
            </a:r>
            <a:r>
              <a:rPr lang="ru-RU" dirty="0"/>
              <a:t> і Аристофана . Писать комедии он начал лишь в старости; всех его пьес 21; девять раз он одержал победу в драматических состязаниях. </a:t>
            </a:r>
            <a:r>
              <a:rPr lang="ru-RU" dirty="0" err="1"/>
              <a:t>Писати</a:t>
            </a:r>
            <a:r>
              <a:rPr lang="ru-RU" dirty="0"/>
              <a:t> </a:t>
            </a:r>
            <a:r>
              <a:rPr lang="ru-RU" dirty="0" err="1"/>
              <a:t>комедії</a:t>
            </a:r>
            <a:r>
              <a:rPr lang="ru-RU" dirty="0"/>
              <a:t> </a:t>
            </a:r>
            <a:r>
              <a:rPr lang="ru-RU" dirty="0" err="1"/>
              <a:t>він</a:t>
            </a:r>
            <a:r>
              <a:rPr lang="ru-RU" dirty="0"/>
              <a:t> почав </a:t>
            </a:r>
            <a:r>
              <a:rPr lang="ru-RU" dirty="0" err="1"/>
              <a:t>лише</a:t>
            </a:r>
            <a:r>
              <a:rPr lang="ru-RU" dirty="0"/>
              <a:t> в </a:t>
            </a:r>
            <a:r>
              <a:rPr lang="ru-RU" dirty="0" err="1"/>
              <a:t>старості</a:t>
            </a:r>
            <a:r>
              <a:rPr lang="ru-RU" dirty="0"/>
              <a:t>; </a:t>
            </a:r>
            <a:r>
              <a:rPr lang="ru-RU" dirty="0" err="1"/>
              <a:t>всіх</a:t>
            </a:r>
            <a:r>
              <a:rPr lang="ru-RU" dirty="0"/>
              <a:t> </a:t>
            </a:r>
            <a:r>
              <a:rPr lang="ru-RU" dirty="0" err="1"/>
              <a:t>його</a:t>
            </a:r>
            <a:r>
              <a:rPr lang="ru-RU" dirty="0"/>
              <a:t> </a:t>
            </a:r>
            <a:r>
              <a:rPr lang="ru-RU" dirty="0" err="1"/>
              <a:t>п'єс</a:t>
            </a:r>
            <a:r>
              <a:rPr lang="ru-RU" dirty="0"/>
              <a:t> 21; </a:t>
            </a:r>
            <a:r>
              <a:rPr lang="ru-RU" dirty="0" err="1"/>
              <a:t>дев'ять</a:t>
            </a:r>
            <a:r>
              <a:rPr lang="ru-RU" dirty="0"/>
              <a:t> </a:t>
            </a:r>
            <a:r>
              <a:rPr lang="ru-RU" dirty="0" err="1"/>
              <a:t>разів</a:t>
            </a:r>
            <a:r>
              <a:rPr lang="ru-RU" dirty="0"/>
              <a:t> </a:t>
            </a:r>
            <a:r>
              <a:rPr lang="ru-RU" dirty="0" err="1"/>
              <a:t>він</a:t>
            </a:r>
            <a:r>
              <a:rPr lang="ru-RU" dirty="0"/>
              <a:t> </a:t>
            </a:r>
            <a:r>
              <a:rPr lang="ru-RU" dirty="0" err="1"/>
              <a:t>здобув</a:t>
            </a:r>
            <a:r>
              <a:rPr lang="ru-RU" dirty="0"/>
              <a:t> перемогу в </a:t>
            </a:r>
            <a:r>
              <a:rPr lang="ru-RU" dirty="0" err="1"/>
              <a:t>драматичних</a:t>
            </a:r>
            <a:r>
              <a:rPr lang="ru-RU" dirty="0"/>
              <a:t> </a:t>
            </a:r>
            <a:r>
              <a:rPr lang="ru-RU" dirty="0" err="1"/>
              <a:t>змаганнях</a:t>
            </a:r>
            <a:r>
              <a:rPr lang="ru-RU" dirty="0"/>
              <a:t>. О его жизни известно мало; по преданию, он был предан пьянству и этот свой порок сам выставил в комедии «</a:t>
            </a:r>
            <a:r>
              <a:rPr lang="ru-RU" dirty="0" err="1"/>
              <a:t>Πυτίνή</a:t>
            </a:r>
            <a:r>
              <a:rPr lang="ru-RU" dirty="0"/>
              <a:t>». Про </a:t>
            </a:r>
            <a:r>
              <a:rPr lang="ru-RU" dirty="0" err="1"/>
              <a:t>його</a:t>
            </a:r>
            <a:r>
              <a:rPr lang="ru-RU" dirty="0"/>
              <a:t> </a:t>
            </a:r>
            <a:r>
              <a:rPr lang="ru-RU" dirty="0" err="1"/>
              <a:t>життя</a:t>
            </a:r>
            <a:r>
              <a:rPr lang="ru-RU" dirty="0"/>
              <a:t> </a:t>
            </a:r>
            <a:r>
              <a:rPr lang="ru-RU" dirty="0" err="1"/>
              <a:t>відомо</a:t>
            </a:r>
            <a:r>
              <a:rPr lang="ru-RU" dirty="0"/>
              <a:t> мало; за </a:t>
            </a:r>
            <a:r>
              <a:rPr lang="ru-RU" dirty="0" err="1"/>
              <a:t>переказами</a:t>
            </a:r>
            <a:r>
              <a:rPr lang="ru-RU" dirty="0"/>
              <a:t>, </a:t>
            </a:r>
            <a:r>
              <a:rPr lang="ru-RU" dirty="0" err="1"/>
              <a:t>він</a:t>
            </a:r>
            <a:r>
              <a:rPr lang="ru-RU" dirty="0"/>
              <a:t> </a:t>
            </a:r>
            <a:r>
              <a:rPr lang="ru-RU" dirty="0" err="1"/>
              <a:t>був</a:t>
            </a:r>
            <a:r>
              <a:rPr lang="ru-RU" dirty="0"/>
              <a:t> </a:t>
            </a:r>
            <a:r>
              <a:rPr lang="ru-RU" dirty="0" err="1"/>
              <a:t>відданий</a:t>
            </a:r>
            <a:r>
              <a:rPr lang="ru-RU" dirty="0"/>
              <a:t> </a:t>
            </a:r>
            <a:r>
              <a:rPr lang="ru-RU" dirty="0" err="1"/>
              <a:t>пияцтву</a:t>
            </a:r>
            <a:r>
              <a:rPr lang="ru-RU" dirty="0"/>
              <a:t> і </a:t>
            </a:r>
            <a:r>
              <a:rPr lang="ru-RU" dirty="0" err="1"/>
              <a:t>цей</a:t>
            </a:r>
            <a:r>
              <a:rPr lang="ru-RU" dirty="0"/>
              <a:t> </a:t>
            </a:r>
            <a:r>
              <a:rPr lang="ru-RU" dirty="0" err="1"/>
              <a:t>свій</a:t>
            </a:r>
            <a:r>
              <a:rPr lang="ru-RU" dirty="0"/>
              <a:t> порок сам </a:t>
            </a:r>
            <a:r>
              <a:rPr lang="ru-RU" dirty="0" err="1"/>
              <a:t>виставив</a:t>
            </a:r>
            <a:r>
              <a:rPr lang="ru-RU" dirty="0"/>
              <a:t> у </a:t>
            </a:r>
            <a:r>
              <a:rPr lang="ru-RU" dirty="0" err="1"/>
              <a:t>комедії</a:t>
            </a:r>
            <a:r>
              <a:rPr lang="ru-RU" dirty="0"/>
              <a:t> «</a:t>
            </a:r>
            <a:r>
              <a:rPr lang="ru-RU" dirty="0" err="1"/>
              <a:t>Πυτίνή</a:t>
            </a:r>
            <a:r>
              <a:rPr lang="ru-RU" dirty="0"/>
              <a:t>». Его заслуга — в том, что грубым комическим праздничным играм, перешедшим в Афины из </a:t>
            </a:r>
            <a:r>
              <a:rPr lang="ru-RU" dirty="0" err="1"/>
              <a:t>Мегар</a:t>
            </a:r>
            <a:r>
              <a:rPr lang="ru-RU" dirty="0"/>
              <a:t> , он придал более правильную форму, увеличил число действующих лиц и сумел вовлечь в круг комедии явления общественной жизни Афин. </a:t>
            </a:r>
            <a:r>
              <a:rPr lang="ru-RU" dirty="0" err="1"/>
              <a:t>Його</a:t>
            </a:r>
            <a:r>
              <a:rPr lang="ru-RU" dirty="0"/>
              <a:t> заслуга - в тому, </a:t>
            </a:r>
            <a:r>
              <a:rPr lang="ru-RU" dirty="0" err="1"/>
              <a:t>що</a:t>
            </a:r>
            <a:r>
              <a:rPr lang="ru-RU" dirty="0"/>
              <a:t> грубим </a:t>
            </a:r>
            <a:r>
              <a:rPr lang="ru-RU" dirty="0" err="1"/>
              <a:t>комічним</a:t>
            </a:r>
            <a:r>
              <a:rPr lang="ru-RU" dirty="0"/>
              <a:t> </a:t>
            </a:r>
            <a:r>
              <a:rPr lang="ru-RU" dirty="0" err="1"/>
              <a:t>святковим</a:t>
            </a:r>
            <a:r>
              <a:rPr lang="ru-RU" dirty="0"/>
              <a:t> </a:t>
            </a:r>
            <a:r>
              <a:rPr lang="ru-RU" dirty="0" err="1"/>
              <a:t>ігор</a:t>
            </a:r>
            <a:r>
              <a:rPr lang="ru-RU" dirty="0"/>
              <a:t>, </a:t>
            </a:r>
            <a:r>
              <a:rPr lang="ru-RU" dirty="0" err="1"/>
              <a:t>що</a:t>
            </a:r>
            <a:r>
              <a:rPr lang="ru-RU" dirty="0"/>
              <a:t> </a:t>
            </a:r>
            <a:r>
              <a:rPr lang="ru-RU" dirty="0" err="1"/>
              <a:t>перейшло</a:t>
            </a:r>
            <a:r>
              <a:rPr lang="ru-RU" dirty="0"/>
              <a:t> у </a:t>
            </a:r>
            <a:r>
              <a:rPr lang="ru-RU" dirty="0" err="1"/>
              <a:t>Афіни</a:t>
            </a:r>
            <a:r>
              <a:rPr lang="ru-RU" dirty="0"/>
              <a:t> з </a:t>
            </a:r>
            <a:r>
              <a:rPr lang="ru-RU" dirty="0" err="1"/>
              <a:t>Мегар</a:t>
            </a:r>
            <a:r>
              <a:rPr lang="ru-RU" dirty="0"/>
              <a:t> , </a:t>
            </a:r>
            <a:r>
              <a:rPr lang="ru-RU" dirty="0" err="1"/>
              <a:t>він</a:t>
            </a:r>
            <a:r>
              <a:rPr lang="ru-RU" dirty="0"/>
              <a:t> </a:t>
            </a:r>
            <a:r>
              <a:rPr lang="ru-RU" dirty="0" err="1"/>
              <a:t>надав</a:t>
            </a:r>
            <a:r>
              <a:rPr lang="ru-RU" dirty="0"/>
              <a:t> </a:t>
            </a:r>
            <a:r>
              <a:rPr lang="ru-RU" dirty="0" err="1"/>
              <a:t>більш</a:t>
            </a:r>
            <a:r>
              <a:rPr lang="ru-RU" dirty="0"/>
              <a:t> </a:t>
            </a:r>
            <a:r>
              <a:rPr lang="ru-RU" dirty="0" err="1"/>
              <a:t>правильну</a:t>
            </a:r>
            <a:r>
              <a:rPr lang="ru-RU" dirty="0"/>
              <a:t> форму, </a:t>
            </a:r>
            <a:r>
              <a:rPr lang="ru-RU" dirty="0" err="1"/>
              <a:t>збільшив</a:t>
            </a:r>
            <a:r>
              <a:rPr lang="ru-RU" dirty="0"/>
              <a:t> число </a:t>
            </a:r>
            <a:r>
              <a:rPr lang="ru-RU" dirty="0" err="1"/>
              <a:t>дійових</a:t>
            </a:r>
            <a:r>
              <a:rPr lang="ru-RU" dirty="0"/>
              <a:t> </a:t>
            </a:r>
            <a:r>
              <a:rPr lang="ru-RU" dirty="0" err="1"/>
              <a:t>осіб</a:t>
            </a:r>
            <a:r>
              <a:rPr lang="ru-RU" dirty="0"/>
              <a:t> і </a:t>
            </a:r>
            <a:r>
              <a:rPr lang="ru-RU" dirty="0" err="1"/>
              <a:t>зумів</a:t>
            </a:r>
            <a:r>
              <a:rPr lang="ru-RU" dirty="0"/>
              <a:t> </a:t>
            </a:r>
            <a:r>
              <a:rPr lang="ru-RU" dirty="0" err="1"/>
              <a:t>залучити</a:t>
            </a:r>
            <a:r>
              <a:rPr lang="ru-RU" dirty="0"/>
              <a:t> до кола </a:t>
            </a:r>
            <a:r>
              <a:rPr lang="ru-RU" dirty="0" err="1"/>
              <a:t>комедії</a:t>
            </a:r>
            <a:r>
              <a:rPr lang="ru-RU" dirty="0"/>
              <a:t> </a:t>
            </a:r>
            <a:r>
              <a:rPr lang="ru-RU" dirty="0" err="1"/>
              <a:t>явища</a:t>
            </a:r>
            <a:r>
              <a:rPr lang="ru-RU" dirty="0"/>
              <a:t> </a:t>
            </a:r>
            <a:r>
              <a:rPr lang="ru-RU" dirty="0" err="1"/>
              <a:t>суспільного</a:t>
            </a:r>
            <a:r>
              <a:rPr lang="ru-RU" dirty="0"/>
              <a:t> </a:t>
            </a:r>
            <a:r>
              <a:rPr lang="ru-RU" dirty="0" err="1"/>
              <a:t>життя</a:t>
            </a:r>
            <a:r>
              <a:rPr lang="ru-RU" dirty="0"/>
              <a:t> </a:t>
            </a:r>
            <a:r>
              <a:rPr lang="ru-RU" dirty="0" err="1"/>
              <a:t>Афін</a:t>
            </a:r>
            <a:r>
              <a:rPr lang="ru-RU" dirty="0"/>
              <a:t>. Критики считают, что </a:t>
            </a:r>
            <a:r>
              <a:rPr lang="ru-RU" dirty="0" err="1"/>
              <a:t>Кратин</a:t>
            </a:r>
            <a:r>
              <a:rPr lang="ru-RU" dirty="0"/>
              <a:t> сделал для комедии то же, что Эсхил для трагедии. Критики </a:t>
            </a:r>
            <a:r>
              <a:rPr lang="ru-RU" dirty="0" err="1"/>
              <a:t>вважають</a:t>
            </a:r>
            <a:r>
              <a:rPr lang="ru-RU" dirty="0"/>
              <a:t>, </a:t>
            </a:r>
            <a:r>
              <a:rPr lang="ru-RU" dirty="0" err="1"/>
              <a:t>що</a:t>
            </a:r>
            <a:r>
              <a:rPr lang="ru-RU" dirty="0"/>
              <a:t> </a:t>
            </a:r>
            <a:r>
              <a:rPr lang="ru-RU" dirty="0" err="1"/>
              <a:t>Кратин</a:t>
            </a:r>
            <a:r>
              <a:rPr lang="ru-RU" dirty="0"/>
              <a:t> </a:t>
            </a:r>
            <a:r>
              <a:rPr lang="ru-RU" dirty="0" err="1"/>
              <a:t>зробив</a:t>
            </a:r>
            <a:r>
              <a:rPr lang="ru-RU" dirty="0"/>
              <a:t> для </a:t>
            </a:r>
            <a:r>
              <a:rPr lang="ru-RU" dirty="0" err="1"/>
              <a:t>комедії</a:t>
            </a:r>
            <a:r>
              <a:rPr lang="ru-RU" dirty="0"/>
              <a:t> те </a:t>
            </a:r>
            <a:r>
              <a:rPr lang="ru-RU" dirty="0" err="1"/>
              <a:t>саме</a:t>
            </a:r>
            <a:r>
              <a:rPr lang="ru-RU" dirty="0"/>
              <a:t>, </a:t>
            </a:r>
            <a:r>
              <a:rPr lang="ru-RU" dirty="0" err="1"/>
              <a:t>що</a:t>
            </a:r>
            <a:r>
              <a:rPr lang="ru-RU" dirty="0"/>
              <a:t> </a:t>
            </a:r>
            <a:r>
              <a:rPr lang="ru-RU" dirty="0" err="1"/>
              <a:t>Есхіл</a:t>
            </a:r>
            <a:r>
              <a:rPr lang="ru-RU" dirty="0"/>
              <a:t> для </a:t>
            </a:r>
            <a:r>
              <a:rPr lang="ru-RU" dirty="0" err="1"/>
              <a:t>трагедії</a:t>
            </a:r>
            <a:r>
              <a:rPr lang="ru-RU" dirty="0"/>
              <a:t>. Он был одним из наиболее серьёзных соперников более молодого Аристофана . </a:t>
            </a:r>
            <a:r>
              <a:rPr lang="ru-RU" dirty="0" err="1"/>
              <a:t>Він</a:t>
            </a:r>
            <a:r>
              <a:rPr lang="ru-RU" dirty="0"/>
              <a:t> </a:t>
            </a:r>
            <a:r>
              <a:rPr lang="ru-RU" dirty="0" err="1"/>
              <a:t>був</a:t>
            </a:r>
            <a:r>
              <a:rPr lang="ru-RU" dirty="0"/>
              <a:t> одним з </a:t>
            </a:r>
            <a:r>
              <a:rPr lang="ru-RU" dirty="0" err="1"/>
              <a:t>найбільш</a:t>
            </a:r>
            <a:r>
              <a:rPr lang="ru-RU" dirty="0"/>
              <a:t> </a:t>
            </a:r>
            <a:r>
              <a:rPr lang="ru-RU" dirty="0" err="1"/>
              <a:t>серйозних</a:t>
            </a:r>
            <a:r>
              <a:rPr lang="ru-RU" dirty="0"/>
              <a:t> </a:t>
            </a:r>
            <a:r>
              <a:rPr lang="ru-RU" dirty="0" err="1"/>
              <a:t>суперників</a:t>
            </a:r>
            <a:r>
              <a:rPr lang="ru-RU" dirty="0"/>
              <a:t> </a:t>
            </a:r>
            <a:r>
              <a:rPr lang="ru-RU" dirty="0" err="1"/>
              <a:t>більш</a:t>
            </a:r>
            <a:r>
              <a:rPr lang="ru-RU" dirty="0"/>
              <a:t> молодого </a:t>
            </a:r>
            <a:r>
              <a:rPr lang="ru-RU" dirty="0" err="1"/>
              <a:t>Арістофана</a:t>
            </a:r>
            <a:r>
              <a:rPr lang="ru-RU" dirty="0"/>
              <a:t> . Его пьесы сохранились в отрывках. </a:t>
            </a:r>
            <a:r>
              <a:rPr lang="ru-RU" dirty="0" err="1"/>
              <a:t>Його</a:t>
            </a:r>
            <a:r>
              <a:rPr lang="ru-RU" dirty="0"/>
              <a:t> </a:t>
            </a:r>
            <a:r>
              <a:rPr lang="ru-RU" dirty="0" err="1"/>
              <a:t>п'єси</a:t>
            </a:r>
            <a:r>
              <a:rPr lang="ru-RU" dirty="0"/>
              <a:t> </a:t>
            </a:r>
            <a:r>
              <a:rPr lang="ru-RU" dirty="0" err="1"/>
              <a:t>збереглися</a:t>
            </a:r>
            <a:r>
              <a:rPr lang="ru-RU" dirty="0"/>
              <a:t> в </a:t>
            </a:r>
            <a:r>
              <a:rPr lang="ru-RU" dirty="0" err="1"/>
              <a:t>уривках</a:t>
            </a:r>
            <a:r>
              <a:rPr lang="ru-RU" dirty="0"/>
              <a:t>. С </a:t>
            </a:r>
            <a:r>
              <a:rPr lang="ru-RU" dirty="0" err="1"/>
              <a:t>Кратином</a:t>
            </a:r>
            <a:r>
              <a:rPr lang="ru-RU" dirty="0"/>
              <a:t> часто ещё в древности путали </a:t>
            </a:r>
            <a:r>
              <a:rPr lang="ru-RU" dirty="0" err="1"/>
              <a:t>Кратина</a:t>
            </a:r>
            <a:r>
              <a:rPr lang="ru-RU" dirty="0"/>
              <a:t> Младшего, жившего, вероятно, при Птолемеях . З </a:t>
            </a:r>
            <a:r>
              <a:rPr lang="ru-RU" dirty="0" err="1"/>
              <a:t>Кратина</a:t>
            </a:r>
            <a:r>
              <a:rPr lang="ru-RU" dirty="0"/>
              <a:t> часто </a:t>
            </a:r>
            <a:r>
              <a:rPr lang="ru-RU" dirty="0" err="1"/>
              <a:t>ще</a:t>
            </a:r>
            <a:r>
              <a:rPr lang="ru-RU" dirty="0"/>
              <a:t> в </a:t>
            </a:r>
            <a:r>
              <a:rPr lang="ru-RU" dirty="0" err="1"/>
              <a:t>давнину</a:t>
            </a:r>
            <a:r>
              <a:rPr lang="ru-RU" dirty="0"/>
              <a:t> плутали </a:t>
            </a:r>
            <a:r>
              <a:rPr lang="ru-RU" dirty="0" err="1"/>
              <a:t>Кратина</a:t>
            </a:r>
            <a:r>
              <a:rPr lang="ru-RU" dirty="0"/>
              <a:t> </a:t>
            </a:r>
            <a:r>
              <a:rPr lang="ru-RU" dirty="0" err="1"/>
              <a:t>Молодшого</a:t>
            </a:r>
            <a:r>
              <a:rPr lang="ru-RU" dirty="0"/>
              <a:t>, </a:t>
            </a:r>
            <a:r>
              <a:rPr lang="ru-RU" dirty="0" err="1"/>
              <a:t>який</a:t>
            </a:r>
            <a:r>
              <a:rPr lang="ru-RU" dirty="0"/>
              <a:t> жив, </a:t>
            </a:r>
            <a:r>
              <a:rPr lang="ru-RU" dirty="0" err="1"/>
              <a:t>ймовірно</a:t>
            </a:r>
            <a:r>
              <a:rPr lang="ru-RU" dirty="0"/>
              <a:t>, при Птолемеях . </a:t>
            </a:r>
          </a:p>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4518"/>
            <a:ext cx="32758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0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283152" cy="779686"/>
          </a:xfrm>
        </p:spPr>
        <p:txBody>
          <a:bodyPr>
            <a:noAutofit/>
          </a:bodyPr>
          <a:lstStyle/>
          <a:p>
            <a:pPr algn="ctr"/>
            <a:r>
              <a:rPr lang="uk-UA" sz="5400" dirty="0" err="1" smtClean="0"/>
              <a:t>Евполід</a:t>
            </a:r>
            <a:endParaRPr lang="uk-UA" sz="5400" dirty="0"/>
          </a:p>
        </p:txBody>
      </p:sp>
      <p:sp>
        <p:nvSpPr>
          <p:cNvPr id="4" name="Текст 3"/>
          <p:cNvSpPr>
            <a:spLocks noGrp="1"/>
          </p:cNvSpPr>
          <p:nvPr>
            <p:ph type="body" sz="half" idx="2"/>
          </p:nvPr>
        </p:nvSpPr>
        <p:spPr>
          <a:xfrm>
            <a:off x="179512" y="1124744"/>
            <a:ext cx="3744416" cy="5472608"/>
          </a:xfrm>
        </p:spPr>
        <p:txBody>
          <a:bodyPr>
            <a:normAutofit lnSpcReduction="10000"/>
          </a:bodyPr>
          <a:lstStyle/>
          <a:p>
            <a:r>
              <a:rPr lang="uk-UA" dirty="0"/>
              <a:t>Народився й прожив усе життя у Афінах. Стосовно особистого життя немає ніяких відомостей.</a:t>
            </a:r>
          </a:p>
          <a:p>
            <a:r>
              <a:rPr lang="uk-UA" dirty="0"/>
              <a:t> </a:t>
            </a:r>
          </a:p>
          <a:p>
            <a:r>
              <a:rPr lang="uk-UA" dirty="0"/>
              <a:t>Є дані, що вперше він прийняв участь в якості комедіографа у 429 році або 428 році до н. е. Всього він написав 14 комедій й 7 разів здобував першу нагороду. Найбільш відомим є комедії «Міста», де надавалася шана грецьким містам вірним союзу з Афінами та висміювалися відступники, а також комедія «</a:t>
            </a:r>
            <a:r>
              <a:rPr lang="uk-UA" dirty="0" err="1"/>
              <a:t>Деми</a:t>
            </a:r>
            <a:r>
              <a:rPr lang="uk-UA" dirty="0"/>
              <a:t>», де у противагу сучасним демагогам для врятування від бід війни визивалися з </a:t>
            </a:r>
            <a:r>
              <a:rPr lang="uk-UA" dirty="0" err="1"/>
              <a:t>потойбіччя</a:t>
            </a:r>
            <a:r>
              <a:rPr lang="uk-UA" dirty="0"/>
              <a:t> видатні політичні діячі минулого — Солон, </a:t>
            </a:r>
            <a:r>
              <a:rPr lang="uk-UA" dirty="0" err="1"/>
              <a:t>Мільтіад</a:t>
            </a:r>
            <a:r>
              <a:rPr lang="uk-UA" dirty="0"/>
              <a:t>, Аристид та інші.</a:t>
            </a:r>
          </a:p>
          <a:p>
            <a:r>
              <a:rPr lang="uk-UA" dirty="0"/>
              <a:t> </a:t>
            </a:r>
          </a:p>
          <a:p>
            <a:r>
              <a:rPr lang="uk-UA" dirty="0"/>
              <a:t>Також </a:t>
            </a:r>
            <a:r>
              <a:rPr lang="uk-UA" dirty="0" err="1"/>
              <a:t>Евполід</a:t>
            </a:r>
            <a:r>
              <a:rPr lang="uk-UA" dirty="0"/>
              <a:t> у своїх творах жорстко нападав на </a:t>
            </a:r>
            <a:r>
              <a:rPr lang="uk-UA" dirty="0" err="1"/>
              <a:t>Аспазію</a:t>
            </a:r>
            <a:r>
              <a:rPr lang="uk-UA" dirty="0"/>
              <a:t>, дружину Перикла, </a:t>
            </a:r>
            <a:r>
              <a:rPr lang="uk-UA" dirty="0" err="1"/>
              <a:t>Клеона</a:t>
            </a:r>
            <a:r>
              <a:rPr lang="uk-UA" dirty="0"/>
              <a:t>, Гіпербола, </a:t>
            </a:r>
            <a:r>
              <a:rPr lang="uk-UA" dirty="0" err="1"/>
              <a:t>Алківіада</a:t>
            </a:r>
            <a:r>
              <a:rPr lang="uk-UA" dirty="0"/>
              <a:t>, софістів, Сократа. Деякий час він товаришував з Аристофаном й навіть допомагав йому з комедією «Вершники». Втім через деякий час вони посварилися через якесь літературне питання та почали нападати один на одного у своїх творах.</a:t>
            </a:r>
          </a:p>
          <a:p>
            <a:endParaRPr lang="uk-U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096" y="1772816"/>
            <a:ext cx="3251200" cy="32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20012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215</TotalTime>
  <Words>5297</Words>
  <Application>Microsoft Office PowerPoint</Application>
  <PresentationFormat>Экран (4:3)</PresentationFormat>
  <Paragraphs>108</Paragraphs>
  <Slides>14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Апекс</vt:lpstr>
      <vt:lpstr>ЕЛЛІНСЬКИЙ театр</vt:lpstr>
      <vt:lpstr> Давньогрецький театр</vt:lpstr>
      <vt:lpstr>Три основоположники давньогрецької трагедії</vt:lpstr>
      <vt:lpstr>Есхіл</vt:lpstr>
      <vt:lpstr>Софокл</vt:lpstr>
      <vt:lpstr>      Еврипід</vt:lpstr>
      <vt:lpstr>ОСНОВОПОЛОЖНИКИ  КОМЕДІЇ</vt:lpstr>
      <vt:lpstr>Кратин</vt:lpstr>
      <vt:lpstr>Евполід</vt:lpstr>
      <vt:lpstr>Аристофан</vt:lpstr>
      <vt:lpstr>ВИДАТНІ РИМСЬКІ МИТЦІ</vt:lpstr>
      <vt:lpstr>ПУБЛІЙ ВЕРГІЛІЙ МАРОН</vt:lpstr>
      <vt:lpstr>ПУБЛІЙ    ОВІДІЙ    НАЗОН</vt:lpstr>
      <vt:lpstr>КВІНТ ГОРАЦІЙ ФЛАКК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ДАВНЬОГРЕЦЬКА  ЛІРИКА</dc:title>
  <dc:creator>Олексій</dc:creator>
  <cp:lastModifiedBy>Олексій</cp:lastModifiedBy>
  <cp:revision>20</cp:revision>
  <dcterms:created xsi:type="dcterms:W3CDTF">2011-10-27T14:27:42Z</dcterms:created>
  <dcterms:modified xsi:type="dcterms:W3CDTF">2011-10-30T17:01:37Z</dcterms:modified>
</cp:coreProperties>
</file>